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Lst>
  <p:sldSz cy="5143500" cx="9144000"/>
  <p:notesSz cx="6858000" cy="9144000"/>
  <p:embeddedFontLst>
    <p:embeddedFont>
      <p:font typeface="Proxima Nova"/>
      <p:regular r:id="rId49"/>
      <p:bold r:id="rId50"/>
      <p:italic r:id="rId51"/>
      <p:boldItalic r:id="rId52"/>
    </p:embeddedFont>
    <p:embeddedFont>
      <p:font typeface="Roboto"/>
      <p:regular r:id="rId53"/>
      <p:bold r:id="rId54"/>
      <p:italic r:id="rId55"/>
      <p:boldItalic r:id="rId56"/>
    </p:embeddedFont>
    <p:embeddedFont>
      <p:font typeface="Roboto Medium"/>
      <p:regular r:id="rId57"/>
      <p:bold r:id="rId58"/>
      <p:italic r:id="rId59"/>
      <p:boldItalic r:id="rId60"/>
    </p:embeddedFont>
    <p:embeddedFont>
      <p:font typeface="Century Gothic"/>
      <p:regular r:id="rId61"/>
      <p:bold r:id="rId62"/>
      <p:italic r:id="rId63"/>
      <p:boldItalic r:id="rId6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6543DE9-6466-4701-8E15-5FA0A01FE7F0}">
  <a:tblStyle styleId="{46543DE9-6466-4701-8E15-5FA0A01FE7F0}"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font" Target="fonts/ProximaNova-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CenturyGothic-bold.fntdata"/><Relationship Id="rId61" Type="http://schemas.openxmlformats.org/officeDocument/2006/relationships/font" Target="fonts/CenturyGothic-regular.fntdata"/><Relationship Id="rId20" Type="http://schemas.openxmlformats.org/officeDocument/2006/relationships/slide" Target="slides/slide14.xml"/><Relationship Id="rId64" Type="http://schemas.openxmlformats.org/officeDocument/2006/relationships/font" Target="fonts/CenturyGothic-boldItalic.fntdata"/><Relationship Id="rId63" Type="http://schemas.openxmlformats.org/officeDocument/2006/relationships/font" Target="fonts/CenturyGothic-italic.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RobotoMedium-boldItalic.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ProximaNova-italic.fntdata"/><Relationship Id="rId50" Type="http://schemas.openxmlformats.org/officeDocument/2006/relationships/font" Target="fonts/ProximaNova-bold.fntdata"/><Relationship Id="rId53" Type="http://schemas.openxmlformats.org/officeDocument/2006/relationships/font" Target="fonts/Roboto-regular.fntdata"/><Relationship Id="rId52" Type="http://schemas.openxmlformats.org/officeDocument/2006/relationships/font" Target="fonts/ProximaNova-boldItalic.fntdata"/><Relationship Id="rId11" Type="http://schemas.openxmlformats.org/officeDocument/2006/relationships/slide" Target="slides/slide5.xml"/><Relationship Id="rId55" Type="http://schemas.openxmlformats.org/officeDocument/2006/relationships/font" Target="fonts/Roboto-italic.fntdata"/><Relationship Id="rId10" Type="http://schemas.openxmlformats.org/officeDocument/2006/relationships/slide" Target="slides/slide4.xml"/><Relationship Id="rId54" Type="http://schemas.openxmlformats.org/officeDocument/2006/relationships/font" Target="fonts/Roboto-bold.fntdata"/><Relationship Id="rId13" Type="http://schemas.openxmlformats.org/officeDocument/2006/relationships/slide" Target="slides/slide7.xml"/><Relationship Id="rId57" Type="http://schemas.openxmlformats.org/officeDocument/2006/relationships/font" Target="fonts/RobotoMedium-regular.fntdata"/><Relationship Id="rId12" Type="http://schemas.openxmlformats.org/officeDocument/2006/relationships/slide" Target="slides/slide6.xml"/><Relationship Id="rId56" Type="http://schemas.openxmlformats.org/officeDocument/2006/relationships/font" Target="fonts/Roboto-boldItalic.fntdata"/><Relationship Id="rId15" Type="http://schemas.openxmlformats.org/officeDocument/2006/relationships/slide" Target="slides/slide9.xml"/><Relationship Id="rId59" Type="http://schemas.openxmlformats.org/officeDocument/2006/relationships/font" Target="fonts/RobotoMedium-italic.fntdata"/><Relationship Id="rId14" Type="http://schemas.openxmlformats.org/officeDocument/2006/relationships/slide" Target="slides/slide8.xml"/><Relationship Id="rId58" Type="http://schemas.openxmlformats.org/officeDocument/2006/relationships/font" Target="fonts/RobotoMedium-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Thank you Mike for that wonderful introduction. And thank you all for being here with us as we discuss Programming in the 21st Century: </a:t>
            </a:r>
            <a:endParaRPr/>
          </a:p>
          <a:p>
            <a:pPr indent="0" lvl="0" marL="0" rtl="0" algn="l">
              <a:spcBef>
                <a:spcPts val="0"/>
              </a:spcBef>
              <a:spcAft>
                <a:spcPts val="0"/>
              </a:spcAft>
              <a:buClr>
                <a:schemeClr val="dk1"/>
              </a:buClr>
              <a:buSzPts val="1100"/>
              <a:buFont typeface="Arial"/>
              <a:buNone/>
            </a:pPr>
            <a:r>
              <a:rPr lang="en"/>
              <a:t>Trends and Tools to Improve Gender Equity in Choral Music Programs. My name is Elaine Bennington and I am one of three people who will be presenting in this conversation my </a:t>
            </a:r>
            <a:r>
              <a:rPr lang="en"/>
              <a:t>pronouns</a:t>
            </a:r>
            <a:r>
              <a:rPr lang="en"/>
              <a:t> are she/hers.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From Amanda H. Littauer</a:t>
            </a:r>
            <a:endParaRPr/>
          </a:p>
          <a:p>
            <a:pPr indent="0" lvl="0" marL="0" rtl="0" algn="l">
              <a:spcBef>
                <a:spcPts val="0"/>
              </a:spcBef>
              <a:spcAft>
                <a:spcPts val="0"/>
              </a:spcAft>
              <a:buClr>
                <a:schemeClr val="dk1"/>
              </a:buClr>
              <a:buSzPts val="1100"/>
              <a:buFont typeface="Arial"/>
              <a:buNone/>
            </a:pPr>
            <a:r>
              <a:rPr lang="en"/>
              <a:t>Associate Professor of History &amp; Center for the Study of Women, Gender, and Sexuality</a:t>
            </a:r>
            <a:endParaRPr/>
          </a:p>
          <a:p>
            <a:pPr indent="0" lvl="0" marL="0" rtl="0" algn="l">
              <a:spcBef>
                <a:spcPts val="0"/>
              </a:spcBef>
              <a:spcAft>
                <a:spcPts val="0"/>
              </a:spcAft>
              <a:buNone/>
            </a:pPr>
            <a:r>
              <a:rPr lang="en"/>
              <a:t>Northern Illinois University: "Female" and "male" are terms that refer to biology rather than social identity, so current practice would be to use "women and men" when you need to refer to the gender of conductors in the past. When you do not need to specify, it is best to use the plural form of conductors and they/them pronouns (rather than using a singular "universal" conductor with he or she pronouns).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c883dd1e0f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c883dd1e0f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Because of the differences in format, and in data quantity Helena and I chose to analyse our data slightly differently. As we discuss the trends at the High School All-State level, works by any number of women authors have equal weight. Rosephanye Powell’s work “Still I Rise” counts as one piece with at least one woman author, which has the same value as Kristina MacMullen’s edition of Chiara Margarita Cozzolani’s “Ave Regina Caelorum”.</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bb0027006b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bb0027006b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collected data from 42 different all-state programs. The states in deep green gave me </a:t>
            </a:r>
            <a:r>
              <a:rPr lang="en"/>
              <a:t>complete</a:t>
            </a:r>
            <a:r>
              <a:rPr lang="en"/>
              <a:t> records for the 2014-2015 through the 2019-2020 academic school years. 2020 All-State programs were included whenever possible, regardless of whether the all-state event </a:t>
            </a:r>
            <a:r>
              <a:rPr lang="en"/>
              <a:t>occurred</a:t>
            </a:r>
            <a:r>
              <a:rPr lang="en"/>
              <a:t> or was cancelled due to the Covid-19 Pandemic. It’s assumed that those pieces were still amplified through purchase, discussion, and rehearsal. States colored light green have incomplete records in the data set, and Hawai’i does not hold an all-state program.</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c883dd1e0f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c883dd1e0f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Over those 6 years 2550 works were </a:t>
            </a:r>
            <a:r>
              <a:rPr lang="en"/>
              <a:t>performed, with 452 (or approximately 18%) of those works featuring at least one woman autho. This within the ICD recommendation guidelines. There were 767 authors programmed. 615 men, 110 women, 5 organizations (like colleges and community groups) and there were  36 authors with unknown genders. These tended to be composition award winners or international composers who were missing bios or personal websites. There were no identifiable nonbinary authors programed acorss the 50 states during those 6 years.</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bb14d39919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bb14d39919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Within those 6 years, 24 authors were programed more than 15 times. </a:t>
            </a:r>
            <a:r>
              <a:rPr lang="en">
                <a:solidFill>
                  <a:schemeClr val="dk1"/>
                </a:solidFill>
              </a:rPr>
              <a:t>Of those, 6 (or 25%) were women. 18 of them were men, and there were no nonbinary authors.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c883dd1e0f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c883dd1e0f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The graph on the right breaks down each composers unique and total works programmed during the 6 year time frame. </a:t>
            </a:r>
            <a:r>
              <a:rPr lang="en"/>
              <a:t>These 6 most </a:t>
            </a:r>
            <a:r>
              <a:rPr lang="en"/>
              <a:t>commonly</a:t>
            </a:r>
            <a:r>
              <a:rPr lang="en"/>
              <a:t> programmed women collectively had 174 works programmed. The six composers </a:t>
            </a:r>
            <a:r>
              <a:rPr lang="en"/>
              <a:t>represent</a:t>
            </a:r>
            <a:r>
              <a:rPr lang="en"/>
              <a:t> 5% of the total women authors, but comprised </a:t>
            </a:r>
            <a:r>
              <a:rPr lang="en"/>
              <a:t>approximately</a:t>
            </a:r>
            <a:r>
              <a:rPr lang="en"/>
              <a:t> 39% of all programmed works with at least one </a:t>
            </a:r>
            <a:r>
              <a:rPr lang="en"/>
              <a:t>woman author. </a:t>
            </a:r>
            <a:r>
              <a:rPr lang="en">
                <a:solidFill>
                  <a:srgbClr val="202729"/>
                </a:solidFill>
              </a:rPr>
              <a:t>While this representation is </a:t>
            </a:r>
            <a:r>
              <a:rPr lang="en"/>
              <a:t>good. I think we can continue to promote more voices with rich, varied perspectives. IFor example, only 1 of of these authors is a woman of color.</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c883dd1e0f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c883dd1e0f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(10:00)This is a breakdown of all the </a:t>
            </a:r>
            <a:r>
              <a:rPr lang="en"/>
              <a:t>works programmed 8 or more times over the 6 year period. </a:t>
            </a:r>
            <a:r>
              <a:rPr lang="en"/>
              <a:t>I know that this image has a lot of data in it, and might be hard to read on some screens. Our </a:t>
            </a:r>
            <a:r>
              <a:rPr lang="en"/>
              <a:t>interaction</a:t>
            </a:r>
            <a:r>
              <a:rPr lang="en"/>
              <a:t> on this platform is limited, as I walk you through all that’s included in this image, if you see a piece that you have programmed over the last three years, I invite you to raise your mechanical hand. I know my mechanical hand would be up. </a:t>
            </a:r>
            <a:endParaRPr/>
          </a:p>
          <a:p>
            <a:pPr indent="0" lvl="0" marL="0" rtl="0" algn="l">
              <a:spcBef>
                <a:spcPts val="0"/>
              </a:spcBef>
              <a:spcAft>
                <a:spcPts val="0"/>
              </a:spcAft>
              <a:buNone/>
            </a:pPr>
            <a:br>
              <a:rPr lang="en"/>
            </a:br>
            <a:r>
              <a:rPr lang="en"/>
              <a:t>The far left column counts how many times the work was performed in any voice setting. We then see the work title, all programed voicings, and then the different </a:t>
            </a:r>
            <a:r>
              <a:rPr lang="en"/>
              <a:t>authors</a:t>
            </a:r>
            <a:r>
              <a:rPr lang="en"/>
              <a:t> for the piece, including their names, genders, and type of authorship.</a:t>
            </a:r>
            <a:br>
              <a:rPr lang="en"/>
            </a:br>
            <a:br>
              <a:rPr lang="en"/>
            </a:br>
            <a:r>
              <a:rPr lang="en"/>
              <a:t>Within this breakdown, there are 25 works total, of the 25 authors, 5 are </a:t>
            </a:r>
            <a:r>
              <a:rPr lang="en"/>
              <a:t>women, 20 are men, and none are nonbinary or have an unknown gender.</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c883dd1e0f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c883dd1e0f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Of the 110</a:t>
            </a:r>
            <a:r>
              <a:rPr lang="en"/>
              <a:t> women represented in the data, I found biographical information for 37 of them.  33 of them submitted their own demographic information on the ICD composer database.  Six referred to their demographics on their websites but are not currently listed in the ICD database. </a:t>
            </a:r>
            <a:endParaRPr/>
          </a:p>
          <a:p>
            <a:pPr indent="-342900" lvl="0" marL="457200" rtl="0" algn="l">
              <a:lnSpc>
                <a:spcPct val="115000"/>
              </a:lnSpc>
              <a:spcBef>
                <a:spcPts val="0"/>
              </a:spcBef>
              <a:spcAft>
                <a:spcPts val="0"/>
              </a:spcAft>
              <a:buClr>
                <a:srgbClr val="616161"/>
              </a:buClr>
              <a:buSzPts val="1800"/>
              <a:buFont typeface="Proxima Nova"/>
              <a:buChar char="●"/>
            </a:pPr>
            <a:r>
              <a:rPr lang="en" sz="1800">
                <a:solidFill>
                  <a:srgbClr val="616161"/>
                </a:solidFill>
                <a:latin typeface="Proxima Nova"/>
                <a:ea typeface="Proxima Nova"/>
                <a:cs typeface="Proxima Nova"/>
                <a:sym typeface="Proxima Nova"/>
              </a:rPr>
              <a:t>37 confirmable racial </a:t>
            </a:r>
            <a:r>
              <a:rPr lang="en" sz="1800">
                <a:solidFill>
                  <a:srgbClr val="616161"/>
                </a:solidFill>
                <a:latin typeface="Proxima Nova"/>
                <a:ea typeface="Proxima Nova"/>
                <a:cs typeface="Proxima Nova"/>
                <a:sym typeface="Proxima Nova"/>
              </a:rPr>
              <a:t>demographics </a:t>
            </a:r>
            <a:r>
              <a:rPr lang="en" sz="1800">
                <a:solidFill>
                  <a:srgbClr val="616161"/>
                </a:solidFill>
                <a:latin typeface="Proxima Nova"/>
                <a:ea typeface="Proxima Nova"/>
                <a:cs typeface="Proxima Nova"/>
                <a:sym typeface="Proxima Nova"/>
              </a:rPr>
              <a:t>(34%)</a:t>
            </a:r>
            <a:endParaRPr sz="1800">
              <a:solidFill>
                <a:srgbClr val="616161"/>
              </a:solidFill>
              <a:latin typeface="Proxima Nova"/>
              <a:ea typeface="Proxima Nova"/>
              <a:cs typeface="Proxima Nova"/>
              <a:sym typeface="Proxima Nova"/>
            </a:endParaRPr>
          </a:p>
          <a:p>
            <a:pPr indent="-317500" lvl="1" marL="914400" rtl="0" algn="l">
              <a:lnSpc>
                <a:spcPct val="115000"/>
              </a:lnSpc>
              <a:spcBef>
                <a:spcPts val="0"/>
              </a:spcBef>
              <a:spcAft>
                <a:spcPts val="0"/>
              </a:spcAft>
              <a:buClr>
                <a:srgbClr val="616161"/>
              </a:buClr>
              <a:buSzPts val="1400"/>
              <a:buFont typeface="Proxima Nova"/>
              <a:buChar char="○"/>
            </a:pPr>
            <a:r>
              <a:rPr lang="en" sz="1400">
                <a:solidFill>
                  <a:srgbClr val="616161"/>
                </a:solidFill>
                <a:latin typeface="Proxima Nova"/>
                <a:ea typeface="Proxima Nova"/>
                <a:cs typeface="Proxima Nova"/>
                <a:sym typeface="Proxima Nova"/>
              </a:rPr>
              <a:t>26 White</a:t>
            </a:r>
            <a:endParaRPr sz="1400">
              <a:solidFill>
                <a:srgbClr val="616161"/>
              </a:solidFill>
              <a:latin typeface="Proxima Nova"/>
              <a:ea typeface="Proxima Nova"/>
              <a:cs typeface="Proxima Nova"/>
              <a:sym typeface="Proxima Nova"/>
            </a:endParaRPr>
          </a:p>
          <a:p>
            <a:pPr indent="-317500" lvl="1" marL="914400" rtl="0" algn="l">
              <a:lnSpc>
                <a:spcPct val="115000"/>
              </a:lnSpc>
              <a:spcBef>
                <a:spcPts val="0"/>
              </a:spcBef>
              <a:spcAft>
                <a:spcPts val="0"/>
              </a:spcAft>
              <a:buClr>
                <a:srgbClr val="616161"/>
              </a:buClr>
              <a:buSzPts val="1400"/>
              <a:buFont typeface="Proxima Nova"/>
              <a:buChar char="○"/>
            </a:pPr>
            <a:r>
              <a:rPr lang="en" sz="1400">
                <a:solidFill>
                  <a:srgbClr val="616161"/>
                </a:solidFill>
                <a:latin typeface="Proxima Nova"/>
                <a:ea typeface="Proxima Nova"/>
                <a:cs typeface="Proxima Nova"/>
                <a:sym typeface="Proxima Nova"/>
              </a:rPr>
              <a:t>8 Black/African American</a:t>
            </a:r>
            <a:endParaRPr sz="1400">
              <a:solidFill>
                <a:srgbClr val="616161"/>
              </a:solidFill>
              <a:latin typeface="Proxima Nova"/>
              <a:ea typeface="Proxima Nova"/>
              <a:cs typeface="Proxima Nova"/>
              <a:sym typeface="Proxima Nova"/>
            </a:endParaRPr>
          </a:p>
          <a:p>
            <a:pPr indent="-317500" lvl="1" marL="914400" rtl="0" algn="l">
              <a:lnSpc>
                <a:spcPct val="115000"/>
              </a:lnSpc>
              <a:spcBef>
                <a:spcPts val="0"/>
              </a:spcBef>
              <a:spcAft>
                <a:spcPts val="0"/>
              </a:spcAft>
              <a:buClr>
                <a:srgbClr val="616161"/>
              </a:buClr>
              <a:buSzPts val="1400"/>
              <a:buFont typeface="Proxima Nova"/>
              <a:buChar char="○"/>
            </a:pPr>
            <a:r>
              <a:rPr lang="en" sz="1400">
                <a:solidFill>
                  <a:srgbClr val="616161"/>
                </a:solidFill>
                <a:latin typeface="Proxima Nova"/>
                <a:ea typeface="Proxima Nova"/>
                <a:cs typeface="Proxima Nova"/>
                <a:sym typeface="Proxima Nova"/>
              </a:rPr>
              <a:t>2 Latinx/ Latin American</a:t>
            </a:r>
            <a:endParaRPr sz="1400">
              <a:solidFill>
                <a:srgbClr val="616161"/>
              </a:solidFill>
              <a:latin typeface="Proxima Nova"/>
              <a:ea typeface="Proxima Nova"/>
              <a:cs typeface="Proxima Nova"/>
              <a:sym typeface="Proxima Nova"/>
            </a:endParaRPr>
          </a:p>
          <a:p>
            <a:pPr indent="-317500" lvl="1" marL="914400" rtl="0" algn="l">
              <a:lnSpc>
                <a:spcPct val="115000"/>
              </a:lnSpc>
              <a:spcBef>
                <a:spcPts val="0"/>
              </a:spcBef>
              <a:spcAft>
                <a:spcPts val="0"/>
              </a:spcAft>
              <a:buClr>
                <a:srgbClr val="616161"/>
              </a:buClr>
              <a:buSzPts val="1400"/>
              <a:buFont typeface="Proxima Nova"/>
              <a:buChar char="○"/>
            </a:pPr>
            <a:r>
              <a:rPr lang="en" sz="1400">
                <a:solidFill>
                  <a:srgbClr val="616161"/>
                </a:solidFill>
                <a:latin typeface="Proxima Nova"/>
                <a:ea typeface="Proxima Nova"/>
                <a:cs typeface="Proxima Nova"/>
                <a:sym typeface="Proxima Nova"/>
              </a:rPr>
              <a:t>1 Korean</a:t>
            </a:r>
            <a:endParaRPr sz="1400">
              <a:solidFill>
                <a:srgbClr val="616161"/>
              </a:solidFill>
              <a:latin typeface="Proxima Nova"/>
              <a:ea typeface="Proxima Nova"/>
              <a:cs typeface="Proxima Nova"/>
              <a:sym typeface="Proxima Nova"/>
            </a:endParaRPr>
          </a:p>
          <a:p>
            <a:pPr indent="0" lvl="0" marL="0" rtl="0" algn="l">
              <a:spcBef>
                <a:spcPts val="1200"/>
              </a:spcBef>
              <a:spcAft>
                <a:spcPts val="0"/>
              </a:spcAft>
              <a:buNone/>
            </a:pPr>
            <a:r>
              <a:rPr lang="en"/>
              <a:t>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c883dd1e0f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c883dd1e0f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When we compare these demographics on the left to the national high school student population on the right, as </a:t>
            </a:r>
            <a:r>
              <a:rPr lang="en"/>
              <a:t>reported</a:t>
            </a:r>
            <a:r>
              <a:rPr lang="en"/>
              <a:t> by the National Center for Education Statistics, we can see that while we are taking steps in the right direction, we have a lot of </a:t>
            </a:r>
            <a:r>
              <a:rPr lang="en"/>
              <a:t>opportunities</a:t>
            </a:r>
            <a:r>
              <a:rPr lang="en"/>
              <a:t> to continue to provide windows and mirrors for our high school communities. As you can imagine there are a lot of different ways to analyse this data. It would certainly be </a:t>
            </a:r>
            <a:r>
              <a:rPr lang="en"/>
              <a:t>interesting</a:t>
            </a:r>
            <a:r>
              <a:rPr lang="en"/>
              <a:t> to compare this data with demographic information on all high school all-state choral participants or the full dataset of composers.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c92f0303e5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c92f0303e5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While we have been looking at national trends, it’s important to note that each state controls their own all-state choral programming. On this slide, each column depicts the number of years an all-state program included a work by at least one woman author over the 2014/15-2019/2020 time frame.  For example, 13 states programmed a work with at least one woman author in five of the six conference years of data, while two states have no programmed works by any female authors in the records provided. </a:t>
            </a:r>
            <a:r>
              <a:rPr lang="en">
                <a:solidFill>
                  <a:srgbClr val="202729"/>
                </a:solidFill>
              </a:rPr>
              <a:t>It’s important to point out that because not all states had records for 2019-2020 all-state programs, overall these numbers might be higher. </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c883dd1e0f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c883dd1e0f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When we analyze the data by year, we notice that overall, the all-state choir program are meeting the ICD recommendations of having </a:t>
            </a:r>
            <a:r>
              <a:rPr lang="en">
                <a:solidFill>
                  <a:schemeClr val="dk1"/>
                </a:solidFill>
              </a:rPr>
              <a:t>15-25% of music programed in a season include a woman author.</a:t>
            </a:r>
            <a:r>
              <a:rPr lang="en"/>
              <a:t> While there is not enough time to present data at the state level, the information presented thus far can help inform other macro and micro trends. As I mentioned at the beginning of the presentation, our community is a rich tapestry of voices. There are so many layers and directions that we can dive into, and the high school all-state programs are one thread to examine. And I appreciate the opportunity to discuss this sliver of data. I’m now going to pass the virtual microphone to my partner Helena as she presents another trend in our choral tapestry.</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bb0027006b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bb0027006b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PRONOUNS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bb0027006b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bb0027006b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bfdf46452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bfdf46452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c9164123f7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c9164123f7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c8e2e7c567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c8e2e7c567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c9164123f7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c9164123f7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bd81bab82a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bd81bab82a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are performance of works numbers.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c67d3ccdc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c67d3ccdc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are performance of works numbers.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c67d3ccdc4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c67d3ccdc4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c9164123f7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c9164123f7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c7300e2783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c7300e2783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79 women represented in the data.  33 of them gave their own demographic information on the ICD composer database.  One referred to her demographics on her website but is not in ICD.  These are the 34 whose data are shown here.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c883dd1e0f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c883dd1e0f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want to start this conversation by establishing a common viewpoint as we discuss gender equity and its importance in choral programming. Many of these ideas, terms, and questions are not new, but they are important to </a:t>
            </a:r>
            <a:r>
              <a:rPr lang="en"/>
              <a:t>acknowledge.</a:t>
            </a:r>
            <a:r>
              <a:rPr lang="en"/>
              <a:t>.</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c9164123f7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c9164123f7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c50c92ed6c_1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c50c92ed6c_1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c7300e278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c7300e278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Move to the end of helena’s section</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c50c92ed6c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c50c92ed6c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c9164123f7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c9164123f7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c50c92ed6c_1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c50c92ed6c_1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c50c92ed6c_1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c50c92ed6c_1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c9164123f7_2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c9164123f7_2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c8e2e7c56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c8e2e7c56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c9164123f7_2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c9164123f7_2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c883dd1e0f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c883dd1e0f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first concept roots itself in the </a:t>
            </a:r>
            <a:r>
              <a:rPr lang="en"/>
              <a:t>Mirror</a:t>
            </a:r>
            <a:r>
              <a:rPr lang="en"/>
              <a:t> and Windows educational philosophy of Emily Styles. We create </a:t>
            </a:r>
            <a:r>
              <a:rPr lang="en"/>
              <a:t>opportunities</a:t>
            </a:r>
            <a:r>
              <a:rPr lang="en"/>
              <a:t> for our students and ensemble members to see themselves, their culture, and </a:t>
            </a:r>
            <a:r>
              <a:rPr lang="en"/>
              <a:t>their</a:t>
            </a:r>
            <a:r>
              <a:rPr lang="en"/>
              <a:t> heritages through mirrors and the opportunity to see different cultures, </a:t>
            </a:r>
            <a:r>
              <a:rPr lang="en"/>
              <a:t>perspectives</a:t>
            </a:r>
            <a:r>
              <a:rPr lang="en"/>
              <a:t>, and heritages through windows. These mirrors and windows are created through the music we program and the authors we amplify. Styles has a powerful quote illustrating the importance of these mirrors, which I have posted on this slide and </a:t>
            </a:r>
            <a:r>
              <a:rPr lang="en"/>
              <a:t>invite</a:t>
            </a:r>
            <a:r>
              <a:rPr lang="en"/>
              <a:t> you to read. When our students and ensemble members see themselves responsibly reflected in the curriculum, they feel </a:t>
            </a:r>
            <a:r>
              <a:rPr lang="en"/>
              <a:t>empowered and can</a:t>
            </a:r>
            <a:r>
              <a:rPr lang="en"/>
              <a:t> better understand themselves, their culture and their heritage. Windows </a:t>
            </a:r>
            <a:r>
              <a:rPr lang="en"/>
              <a:t>respectfully</a:t>
            </a:r>
            <a:r>
              <a:rPr lang="en"/>
              <a:t> looking into different cultures and </a:t>
            </a:r>
            <a:r>
              <a:rPr lang="en"/>
              <a:t>perspectives</a:t>
            </a:r>
            <a:r>
              <a:rPr lang="en"/>
              <a:t> allow our students and ensemble members to have a deeper understanding of those around them When we program quality music, every work can be a mirror and a window. However, </a:t>
            </a:r>
            <a:r>
              <a:rPr lang="en"/>
              <a:t>representation in our mirror and windows matter. The more variety in our programing, the richer and deeper the experience for our students, ensemble members, ourselves, and our audience communities.</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c9164123f7_2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c9164123f7_2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c50c92ed6c_3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c50c92ed6c_3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c8f6528be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c8f6528be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c883dd1e0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c883dd1e0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also want to </a:t>
            </a:r>
            <a:r>
              <a:rPr lang="en"/>
              <a:t>acknowledge</a:t>
            </a:r>
            <a:r>
              <a:rPr lang="en"/>
              <a:t> that these conversations are ongoing. </a:t>
            </a:r>
            <a:r>
              <a:rPr lang="en">
                <a:solidFill>
                  <a:schemeClr val="dk1"/>
                </a:solidFill>
              </a:rPr>
              <a:t>We are one thread a beautiful tapestry of conversation and discussion.</a:t>
            </a:r>
            <a:r>
              <a:rPr lang="en"/>
              <a:t> We entered this presentation and this conference with questions regarding equity, diversity, and </a:t>
            </a:r>
            <a:r>
              <a:rPr lang="en"/>
              <a:t>inclusivity</a:t>
            </a:r>
            <a:r>
              <a:rPr lang="en"/>
              <a:t>. We do not propose to have all the answers, though we do invite you to ask questions in the chat - which we will answer at the end of the session. Rather, we will present where we feel we historically have been as a choral community, and provide resources for us to continue to look towards the future with hope for further inclusivity within our choral programing.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c883dd1e0f_0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c883dd1e0f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are many ways to look at diversity and inclusivity within our choral program. Our conversation and research focused specifically on gender. As we searched for gender </a:t>
            </a:r>
            <a:r>
              <a:rPr lang="en"/>
              <a:t>identities</a:t>
            </a:r>
            <a:r>
              <a:rPr lang="en"/>
              <a:t> of choral authors, we placed priority on </a:t>
            </a:r>
            <a:r>
              <a:rPr lang="en"/>
              <a:t>personal websites, professional bios, and biographical data authors gave directly to the Institute for Composer Diversity. We classified someone as Woman by use of she/her pronouns, Man by use of he/him pronouns, and nonbinary through mixed pronoun use or use of different pronouns. When we talk about choral authors we are looking at composers, arrangers, editors, and transcribers. Any level of authorship was included in our data and every level of authorship is equal.</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c883dd1e0f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c883dd1e0f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focused on two specific trends: High School All-State and ACDA Conference Collegiate-level Performances. Works programed here are amplified , and given an implicit value judgement. I know from my own experience </a:t>
            </a:r>
            <a:r>
              <a:rPr lang="en"/>
              <a:t>teaching</a:t>
            </a:r>
            <a:r>
              <a:rPr lang="en"/>
              <a:t> high school in the chicagoland area, that the </a:t>
            </a:r>
            <a:r>
              <a:rPr lang="en"/>
              <a:t>repertoire</a:t>
            </a:r>
            <a:r>
              <a:rPr lang="en"/>
              <a:t> that’s selected for the ILMEA all-state ensembles has often becomes the first quarter </a:t>
            </a:r>
            <a:r>
              <a:rPr lang="en"/>
              <a:t>curriculum</a:t>
            </a:r>
            <a:r>
              <a:rPr lang="en"/>
              <a:t> for participating ensembles, which frames the context and </a:t>
            </a:r>
            <a:r>
              <a:rPr lang="en"/>
              <a:t>perspectives</a:t>
            </a:r>
            <a:r>
              <a:rPr lang="en"/>
              <a:t> for ensemble members, audiences, and our large </a:t>
            </a:r>
            <a:r>
              <a:rPr lang="en"/>
              <a:t>communities</a:t>
            </a:r>
            <a:r>
              <a:rPr lang="en"/>
              <a:t>. These pieces can easily spread beyond the </a:t>
            </a:r>
            <a:r>
              <a:rPr lang="en"/>
              <a:t>elite</a:t>
            </a:r>
            <a:r>
              <a:rPr lang="en"/>
              <a:t> ensembles to join choral libraries and programs </a:t>
            </a:r>
            <a:r>
              <a:rPr lang="en"/>
              <a:t>throughout</a:t>
            </a:r>
            <a:r>
              <a:rPr lang="en"/>
              <a:t> the state and nation.</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c883dd1e0f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c883dd1e0f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Knowing that representation and amplification matters, we wanted to look at the ways high school all-state honor choirs and ACDA collegiate performance </a:t>
            </a:r>
            <a:r>
              <a:rPr lang="en"/>
              <a:t>amplified women authors in their programing. We also wanted to look at how this programing compared to the ICD guiding metrics of having 15-25% of music programed in a season including a woman author. These ICD metrics are one of many ways to reflect upon programing. They were originally designed to look at works programed over an orchestral season, but they are a good place to start the conversation in the choral world as well.</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bb0027006b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bb0027006b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it’s time to look at the data.</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cxnSp>
        <p:nvCxnSpPr>
          <p:cNvPr id="10" name="Google Shape;10;p2"/>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11" name="Google Shape;11;p2"/>
          <p:cNvSpPr txBox="1"/>
          <p:nvPr>
            <p:ph type="ctrTitle"/>
          </p:nvPr>
        </p:nvSpPr>
        <p:spPr>
          <a:xfrm>
            <a:off x="510450" y="1257300"/>
            <a:ext cx="8123100" cy="1588500"/>
          </a:xfrm>
          <a:prstGeom prst="rect">
            <a:avLst/>
          </a:prstGeom>
        </p:spPr>
        <p:txBody>
          <a:bodyPr anchorCtr="0" anchor="b"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12" name="Google Shape;12;p2"/>
          <p:cNvSpPr txBox="1"/>
          <p:nvPr>
            <p:ph idx="1" type="subTitle"/>
          </p:nvPr>
        </p:nvSpPr>
        <p:spPr>
          <a:xfrm>
            <a:off x="510450" y="3182313"/>
            <a:ext cx="8123100" cy="630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2400"/>
              <a:buNone/>
              <a:defRPr sz="2400">
                <a:solidFill>
                  <a:schemeClr val="lt1"/>
                </a:solidFill>
              </a:defRPr>
            </a:lvl1pPr>
            <a:lvl2pPr lvl="1">
              <a:lnSpc>
                <a:spcPct val="100000"/>
              </a:lnSpc>
              <a:spcBef>
                <a:spcPts val="0"/>
              </a:spcBef>
              <a:spcAft>
                <a:spcPts val="0"/>
              </a:spcAft>
              <a:buClr>
                <a:schemeClr val="lt1"/>
              </a:buClr>
              <a:buSzPts val="2400"/>
              <a:buNone/>
              <a:defRPr sz="2400">
                <a:solidFill>
                  <a:schemeClr val="lt1"/>
                </a:solidFill>
              </a:defRPr>
            </a:lvl2pPr>
            <a:lvl3pPr lvl="2">
              <a:lnSpc>
                <a:spcPct val="100000"/>
              </a:lnSpc>
              <a:spcBef>
                <a:spcPts val="0"/>
              </a:spcBef>
              <a:spcAft>
                <a:spcPts val="0"/>
              </a:spcAft>
              <a:buClr>
                <a:schemeClr val="lt1"/>
              </a:buClr>
              <a:buSzPts val="2400"/>
              <a:buNone/>
              <a:defRPr sz="2400">
                <a:solidFill>
                  <a:schemeClr val="lt1"/>
                </a:solidFill>
              </a:defRPr>
            </a:lvl3pPr>
            <a:lvl4pPr lvl="3">
              <a:lnSpc>
                <a:spcPct val="100000"/>
              </a:lnSpc>
              <a:spcBef>
                <a:spcPts val="0"/>
              </a:spcBef>
              <a:spcAft>
                <a:spcPts val="0"/>
              </a:spcAft>
              <a:buClr>
                <a:schemeClr val="lt1"/>
              </a:buClr>
              <a:buSzPts val="2400"/>
              <a:buNone/>
              <a:defRPr sz="2400">
                <a:solidFill>
                  <a:schemeClr val="lt1"/>
                </a:solidFill>
              </a:defRPr>
            </a:lvl4pPr>
            <a:lvl5pPr lvl="4">
              <a:lnSpc>
                <a:spcPct val="100000"/>
              </a:lnSpc>
              <a:spcBef>
                <a:spcPts val="0"/>
              </a:spcBef>
              <a:spcAft>
                <a:spcPts val="0"/>
              </a:spcAft>
              <a:buClr>
                <a:schemeClr val="lt1"/>
              </a:buClr>
              <a:buSzPts val="2400"/>
              <a:buNone/>
              <a:defRPr sz="2400">
                <a:solidFill>
                  <a:schemeClr val="lt1"/>
                </a:solidFill>
              </a:defRPr>
            </a:lvl5pPr>
            <a:lvl6pPr lvl="5">
              <a:lnSpc>
                <a:spcPct val="100000"/>
              </a:lnSpc>
              <a:spcBef>
                <a:spcPts val="0"/>
              </a:spcBef>
              <a:spcAft>
                <a:spcPts val="0"/>
              </a:spcAft>
              <a:buClr>
                <a:schemeClr val="lt1"/>
              </a:buClr>
              <a:buSzPts val="2400"/>
              <a:buNone/>
              <a:defRPr sz="2400">
                <a:solidFill>
                  <a:schemeClr val="lt1"/>
                </a:solidFill>
              </a:defRPr>
            </a:lvl6pPr>
            <a:lvl7pPr lvl="6">
              <a:lnSpc>
                <a:spcPct val="100000"/>
              </a:lnSpc>
              <a:spcBef>
                <a:spcPts val="0"/>
              </a:spcBef>
              <a:spcAft>
                <a:spcPts val="0"/>
              </a:spcAft>
              <a:buClr>
                <a:schemeClr val="lt1"/>
              </a:buClr>
              <a:buSzPts val="2400"/>
              <a:buNone/>
              <a:defRPr sz="2400">
                <a:solidFill>
                  <a:schemeClr val="lt1"/>
                </a:solidFill>
              </a:defRPr>
            </a:lvl7pPr>
            <a:lvl8pPr lvl="7">
              <a:lnSpc>
                <a:spcPct val="100000"/>
              </a:lnSpc>
              <a:spcBef>
                <a:spcPts val="0"/>
              </a:spcBef>
              <a:spcAft>
                <a:spcPts val="0"/>
              </a:spcAft>
              <a:buClr>
                <a:schemeClr val="lt1"/>
              </a:buClr>
              <a:buSzPts val="2400"/>
              <a:buNone/>
              <a:defRPr sz="2400">
                <a:solidFill>
                  <a:schemeClr val="lt1"/>
                </a:solidFill>
              </a:defRPr>
            </a:lvl8pPr>
            <a:lvl9pPr lvl="8">
              <a:lnSpc>
                <a:spcPct val="100000"/>
              </a:lnSpc>
              <a:spcBef>
                <a:spcPts val="0"/>
              </a:spcBef>
              <a:spcAft>
                <a:spcPts val="0"/>
              </a:spcAft>
              <a:buClr>
                <a:schemeClr val="lt1"/>
              </a:buClr>
              <a:buSzPts val="2400"/>
              <a:buNone/>
              <a:defRPr sz="2400">
                <a:solidFill>
                  <a:schemeClr val="lt1"/>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8"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11"/>
          <p:cNvSpPr txBox="1"/>
          <p:nvPr>
            <p:ph hasCustomPrompt="1" type="title"/>
          </p:nvPr>
        </p:nvSpPr>
        <p:spPr>
          <a:xfrm>
            <a:off x="311700" y="991475"/>
            <a:ext cx="8520600" cy="19179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14000"/>
              <a:buNone/>
              <a:defRPr b="1" sz="14000"/>
            </a:lvl1pPr>
            <a:lvl2pPr lvl="1" algn="ctr">
              <a:spcBef>
                <a:spcPts val="0"/>
              </a:spcBef>
              <a:spcAft>
                <a:spcPts val="0"/>
              </a:spcAft>
              <a:buSzPts val="14000"/>
              <a:buNone/>
              <a:defRPr b="1" sz="14000"/>
            </a:lvl2pPr>
            <a:lvl3pPr lvl="2" algn="ctr">
              <a:spcBef>
                <a:spcPts val="0"/>
              </a:spcBef>
              <a:spcAft>
                <a:spcPts val="0"/>
              </a:spcAft>
              <a:buSzPts val="14000"/>
              <a:buNone/>
              <a:defRPr b="1" sz="14000"/>
            </a:lvl3pPr>
            <a:lvl4pPr lvl="3" algn="ctr">
              <a:spcBef>
                <a:spcPts val="0"/>
              </a:spcBef>
              <a:spcAft>
                <a:spcPts val="0"/>
              </a:spcAft>
              <a:buSzPts val="14000"/>
              <a:buNone/>
              <a:defRPr b="1" sz="14000"/>
            </a:lvl4pPr>
            <a:lvl5pPr lvl="4" algn="ctr">
              <a:spcBef>
                <a:spcPts val="0"/>
              </a:spcBef>
              <a:spcAft>
                <a:spcPts val="0"/>
              </a:spcAft>
              <a:buSzPts val="14000"/>
              <a:buNone/>
              <a:defRPr b="1" sz="14000"/>
            </a:lvl5pPr>
            <a:lvl6pPr lvl="5" algn="ctr">
              <a:spcBef>
                <a:spcPts val="0"/>
              </a:spcBef>
              <a:spcAft>
                <a:spcPts val="0"/>
              </a:spcAft>
              <a:buSzPts val="14000"/>
              <a:buNone/>
              <a:defRPr b="1" sz="14000"/>
            </a:lvl6pPr>
            <a:lvl7pPr lvl="6" algn="ctr">
              <a:spcBef>
                <a:spcPts val="0"/>
              </a:spcBef>
              <a:spcAft>
                <a:spcPts val="0"/>
              </a:spcAft>
              <a:buSzPts val="14000"/>
              <a:buNone/>
              <a:defRPr b="1" sz="14000"/>
            </a:lvl7pPr>
            <a:lvl8pPr lvl="7" algn="ctr">
              <a:spcBef>
                <a:spcPts val="0"/>
              </a:spcBef>
              <a:spcAft>
                <a:spcPts val="0"/>
              </a:spcAft>
              <a:buSzPts val="14000"/>
              <a:buNone/>
              <a:defRPr b="1" sz="14000"/>
            </a:lvl8pPr>
            <a:lvl9pPr lvl="8" algn="ctr">
              <a:spcBef>
                <a:spcPts val="0"/>
              </a:spcBef>
              <a:spcAft>
                <a:spcPts val="0"/>
              </a:spcAft>
              <a:buSzPts val="14000"/>
              <a:buNone/>
              <a:defRPr b="1" sz="14000"/>
            </a:lvl9pPr>
          </a:lstStyle>
          <a:p>
            <a:r>
              <a:t>xx%</a:t>
            </a:r>
          </a:p>
        </p:txBody>
      </p:sp>
      <p:sp>
        <p:nvSpPr>
          <p:cNvPr id="51" name="Google Shape;51;p11"/>
          <p:cNvSpPr txBox="1"/>
          <p:nvPr>
            <p:ph idx="1" type="body"/>
          </p:nvPr>
        </p:nvSpPr>
        <p:spPr>
          <a:xfrm>
            <a:off x="311700" y="3071300"/>
            <a:ext cx="8520600" cy="901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2" name="Google Shape;52;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5" name="Shape 55"/>
        <p:cNvGrpSpPr/>
        <p:nvPr/>
      </p:nvGrpSpPr>
      <p:grpSpPr>
        <a:xfrm>
          <a:off x="0" y="0"/>
          <a:ext cx="0" cy="0"/>
          <a:chOff x="0" y="0"/>
          <a:chExt cx="0" cy="0"/>
        </a:xfrm>
      </p:grpSpPr>
      <p:sp>
        <p:nvSpPr>
          <p:cNvPr id="56" name="Google Shape;56;p13"/>
          <p:cNvSpPr/>
          <p:nvPr/>
        </p:nvSpPr>
        <p:spPr>
          <a:xfrm>
            <a:off x="0" y="0"/>
            <a:ext cx="9144000" cy="1639491"/>
          </a:xfrm>
          <a:custGeom>
            <a:rect b="b" l="l" r="r" t="t"/>
            <a:pathLst>
              <a:path extrusionOk="0" h="1377" w="576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rotWithShape="1">
            <a:blip r:embed="rId2">
              <a:alphaModFix/>
            </a:blip>
            <a:tile algn="tl" flip="none" tx="0" sx="99998" ty="0" sy="99998"/>
          </a:blipFill>
          <a:ln cap="rnd" cmpd="sng" w="9525">
            <a:solidFill>
              <a:schemeClr val="accent1"/>
            </a:solidFill>
            <a:prstDash val="solid"/>
            <a:round/>
            <a:headEnd len="sm" w="sm" type="none"/>
            <a:tailEnd len="sm" w="sm" type="none"/>
          </a:ln>
        </p:spPr>
      </p:sp>
      <p:sp>
        <p:nvSpPr>
          <p:cNvPr id="57" name="Google Shape;57;p13"/>
          <p:cNvSpPr txBox="1"/>
          <p:nvPr>
            <p:ph type="title"/>
          </p:nvPr>
        </p:nvSpPr>
        <p:spPr>
          <a:xfrm>
            <a:off x="607500" y="335391"/>
            <a:ext cx="7929000" cy="727800"/>
          </a:xfrm>
          <a:prstGeom prst="rect">
            <a:avLst/>
          </a:prstGeom>
          <a:noFill/>
          <a:ln>
            <a:noFill/>
          </a:ln>
          <a:effectLst>
            <a:outerShdw blurRad="50800">
              <a:srgbClr val="000000">
                <a:alpha val="60000"/>
              </a:srgbClr>
            </a:outerShdw>
          </a:effectLst>
        </p:spPr>
        <p:txBody>
          <a:bodyPr anchorCtr="0" anchor="b" bIns="34275" lIns="68575" spcFirstLastPara="1" rIns="68575" wrap="square" tIns="34275">
            <a:noAutofit/>
          </a:bodyPr>
          <a:lstStyle>
            <a:lvl1pPr lvl="0" rtl="0" algn="l">
              <a:spcBef>
                <a:spcPts val="0"/>
              </a:spcBef>
              <a:spcAft>
                <a:spcPts val="0"/>
              </a:spcAft>
              <a:buClr>
                <a:srgbClr val="FEFEFE"/>
              </a:buClr>
              <a:buSzPts val="14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8" name="Google Shape;58;p13"/>
          <p:cNvSpPr txBox="1"/>
          <p:nvPr>
            <p:ph idx="1" type="body"/>
          </p:nvPr>
        </p:nvSpPr>
        <p:spPr>
          <a:xfrm>
            <a:off x="614034" y="1666715"/>
            <a:ext cx="7915800" cy="2727300"/>
          </a:xfrm>
          <a:prstGeom prst="rect">
            <a:avLst/>
          </a:prstGeom>
          <a:noFill/>
          <a:ln>
            <a:noFill/>
          </a:ln>
          <a:effectLst>
            <a:outerShdw blurRad="50800">
              <a:srgbClr val="000000">
                <a:alpha val="40000"/>
              </a:srgbClr>
            </a:outerShdw>
          </a:effectLst>
        </p:spPr>
        <p:txBody>
          <a:bodyPr anchorCtr="0" anchor="ctr" bIns="34275" lIns="68575" spcFirstLastPara="1" rIns="68575" wrap="square" tIns="34275">
            <a:normAutofit/>
          </a:bodyPr>
          <a:lstStyle>
            <a:lvl1pPr indent="-317500" lvl="0" marL="457200" rtl="0" algn="l">
              <a:spcBef>
                <a:spcPts val="300"/>
              </a:spcBef>
              <a:spcAft>
                <a:spcPts val="0"/>
              </a:spcAft>
              <a:buSzPts val="1400"/>
              <a:buChar char="●"/>
              <a:defRPr sz="1100"/>
            </a:lvl1pPr>
            <a:lvl2pPr indent="-317500" lvl="1" marL="914400" rtl="0" algn="l">
              <a:spcBef>
                <a:spcPts val="500"/>
              </a:spcBef>
              <a:spcAft>
                <a:spcPts val="0"/>
              </a:spcAft>
              <a:buSzPts val="1400"/>
              <a:buChar char="○"/>
              <a:defRPr sz="1100"/>
            </a:lvl2pPr>
            <a:lvl3pPr indent="-317500" lvl="2" marL="1371600" rtl="0" algn="l">
              <a:spcBef>
                <a:spcPts val="500"/>
              </a:spcBef>
              <a:spcAft>
                <a:spcPts val="0"/>
              </a:spcAft>
              <a:buSzPts val="1400"/>
              <a:buChar char="■"/>
              <a:defRPr sz="1100"/>
            </a:lvl3pPr>
            <a:lvl4pPr indent="-317500" lvl="3" marL="1828800" rtl="0" algn="l">
              <a:spcBef>
                <a:spcPts val="500"/>
              </a:spcBef>
              <a:spcAft>
                <a:spcPts val="0"/>
              </a:spcAft>
              <a:buSzPts val="1400"/>
              <a:buChar char="●"/>
              <a:defRPr sz="1100"/>
            </a:lvl4pPr>
            <a:lvl5pPr indent="-317500" lvl="4" marL="2286000" rtl="0" algn="l">
              <a:spcBef>
                <a:spcPts val="500"/>
              </a:spcBef>
              <a:spcAft>
                <a:spcPts val="0"/>
              </a:spcAft>
              <a:buSzPts val="1400"/>
              <a:buChar char="○"/>
              <a:defRPr sz="1100"/>
            </a:lvl5pPr>
            <a:lvl6pPr indent="-317500" lvl="5" marL="2743200" rtl="0" algn="l">
              <a:spcBef>
                <a:spcPts val="500"/>
              </a:spcBef>
              <a:spcAft>
                <a:spcPts val="0"/>
              </a:spcAft>
              <a:buSzPts val="1400"/>
              <a:buChar char="■"/>
              <a:defRPr sz="1100"/>
            </a:lvl6pPr>
            <a:lvl7pPr indent="-317500" lvl="6" marL="3200400" rtl="0" algn="l">
              <a:spcBef>
                <a:spcPts val="500"/>
              </a:spcBef>
              <a:spcAft>
                <a:spcPts val="0"/>
              </a:spcAft>
              <a:buSzPts val="1400"/>
              <a:buChar char="●"/>
              <a:defRPr sz="1100"/>
            </a:lvl7pPr>
            <a:lvl8pPr indent="-317500" lvl="7" marL="3657600" rtl="0" algn="l">
              <a:spcBef>
                <a:spcPts val="500"/>
              </a:spcBef>
              <a:spcAft>
                <a:spcPts val="0"/>
              </a:spcAft>
              <a:buSzPts val="1400"/>
              <a:buChar char="○"/>
              <a:defRPr sz="1100"/>
            </a:lvl8pPr>
            <a:lvl9pPr indent="-317500" lvl="8" marL="4114800" rtl="0" algn="l">
              <a:spcBef>
                <a:spcPts val="500"/>
              </a:spcBef>
              <a:spcAft>
                <a:spcPts val="500"/>
              </a:spcAft>
              <a:buSzPts val="1400"/>
              <a:buChar char="■"/>
              <a:defRPr sz="1100"/>
            </a:lvl9pPr>
          </a:lstStyle>
          <a:p/>
        </p:txBody>
      </p:sp>
      <p:sp>
        <p:nvSpPr>
          <p:cNvPr id="59" name="Google Shape;59;p13"/>
          <p:cNvSpPr txBox="1"/>
          <p:nvPr>
            <p:ph idx="10" type="dt"/>
          </p:nvPr>
        </p:nvSpPr>
        <p:spPr>
          <a:xfrm>
            <a:off x="7000969" y="4531022"/>
            <a:ext cx="1007700" cy="273900"/>
          </a:xfrm>
          <a:prstGeom prst="rect">
            <a:avLst/>
          </a:prstGeom>
          <a:noFill/>
          <a:ln>
            <a:noFill/>
          </a:ln>
        </p:spPr>
        <p:txBody>
          <a:bodyPr anchorCtr="0" anchor="b" bIns="34275" lIns="68575" spcFirstLastPara="1" rIns="68575" wrap="square" tIns="34275">
            <a:noAutofit/>
          </a:bodyPr>
          <a:lstStyle>
            <a:lvl1pPr lvl="0" rtl="0" algn="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60" name="Google Shape;60;p13"/>
          <p:cNvSpPr txBox="1"/>
          <p:nvPr>
            <p:ph idx="11" type="ftr"/>
          </p:nvPr>
        </p:nvSpPr>
        <p:spPr>
          <a:xfrm>
            <a:off x="338636" y="4531022"/>
            <a:ext cx="6483300" cy="273900"/>
          </a:xfrm>
          <a:prstGeom prst="rect">
            <a:avLst/>
          </a:prstGeom>
          <a:noFill/>
          <a:ln>
            <a:noFill/>
          </a:ln>
        </p:spPr>
        <p:txBody>
          <a:bodyPr anchorCtr="0" anchor="b"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61" name="Google Shape;61;p13"/>
          <p:cNvSpPr txBox="1"/>
          <p:nvPr>
            <p:ph idx="12" type="sldNum"/>
          </p:nvPr>
        </p:nvSpPr>
        <p:spPr>
          <a:xfrm>
            <a:off x="8008748" y="4436916"/>
            <a:ext cx="796500" cy="367800"/>
          </a:xfrm>
          <a:prstGeom prst="rect">
            <a:avLst/>
          </a:prstGeom>
          <a:noFill/>
          <a:ln>
            <a:noFill/>
          </a:ln>
        </p:spPr>
        <p:txBody>
          <a:bodyPr anchorCtr="0" anchor="b" bIns="8100" lIns="68575" spcFirstLastPara="1" rIns="68575" wrap="square" tIns="34275">
            <a:normAutofit/>
          </a:bodyPr>
          <a:lstStyle>
            <a:lvl1pPr indent="0" lvl="0" marL="0" rtl="0" algn="r">
              <a:spcBef>
                <a:spcPts val="0"/>
              </a:spcBef>
              <a:buNone/>
              <a:defRPr sz="1100"/>
            </a:lvl1pPr>
            <a:lvl2pPr indent="0" lvl="1" marL="0" rtl="0" algn="r">
              <a:spcBef>
                <a:spcPts val="0"/>
              </a:spcBef>
              <a:buNone/>
              <a:defRPr sz="1100"/>
            </a:lvl2pPr>
            <a:lvl3pPr indent="0" lvl="2" marL="0" rtl="0" algn="r">
              <a:spcBef>
                <a:spcPts val="0"/>
              </a:spcBef>
              <a:buNone/>
              <a:defRPr sz="1100"/>
            </a:lvl3pPr>
            <a:lvl4pPr indent="0" lvl="3" marL="0" rtl="0" algn="r">
              <a:spcBef>
                <a:spcPts val="0"/>
              </a:spcBef>
              <a:buNone/>
              <a:defRPr sz="1100"/>
            </a:lvl4pPr>
            <a:lvl5pPr indent="0" lvl="4" marL="0" rtl="0" algn="r">
              <a:spcBef>
                <a:spcPts val="0"/>
              </a:spcBef>
              <a:buNone/>
              <a:defRPr sz="1100"/>
            </a:lvl5pPr>
            <a:lvl6pPr indent="0" lvl="5" marL="0" rtl="0" algn="r">
              <a:spcBef>
                <a:spcPts val="0"/>
              </a:spcBef>
              <a:buNone/>
              <a:defRPr sz="1100"/>
            </a:lvl6pPr>
            <a:lvl7pPr indent="0" lvl="6" marL="0" rtl="0" algn="r">
              <a:spcBef>
                <a:spcPts val="0"/>
              </a:spcBef>
              <a:buNone/>
              <a:defRPr sz="1100"/>
            </a:lvl7pPr>
            <a:lvl8pPr indent="0" lvl="7" marL="0" rtl="0" algn="r">
              <a:spcBef>
                <a:spcPts val="0"/>
              </a:spcBef>
              <a:buNone/>
              <a:defRPr sz="1100"/>
            </a:lvl8pPr>
            <a:lvl9pPr indent="0" lvl="8" marL="0" rtl="0" algn="r">
              <a:spcBef>
                <a:spcPts val="0"/>
              </a:spcBef>
              <a:buNone/>
              <a:defRPr sz="11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2" name="Shape 62"/>
        <p:cNvGrpSpPr/>
        <p:nvPr/>
      </p:nvGrpSpPr>
      <p:grpSpPr>
        <a:xfrm>
          <a:off x="0" y="0"/>
          <a:ext cx="0" cy="0"/>
          <a:chOff x="0" y="0"/>
          <a:chExt cx="0" cy="0"/>
        </a:xfrm>
      </p:grpSpPr>
      <p:sp>
        <p:nvSpPr>
          <p:cNvPr id="63" name="Google Shape;63;p14"/>
          <p:cNvSpPr/>
          <p:nvPr/>
        </p:nvSpPr>
        <p:spPr>
          <a:xfrm>
            <a:off x="0" y="0"/>
            <a:ext cx="9144000" cy="1639491"/>
          </a:xfrm>
          <a:custGeom>
            <a:rect b="b" l="l" r="r" t="t"/>
            <a:pathLst>
              <a:path extrusionOk="0" h="1377" w="576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rotWithShape="1">
            <a:blip r:embed="rId2">
              <a:alphaModFix/>
            </a:blip>
            <a:tile algn="tl" flip="none" tx="0" sx="99998" ty="0" sy="99998"/>
          </a:blipFill>
          <a:ln cap="rnd" cmpd="sng" w="9525">
            <a:solidFill>
              <a:schemeClr val="accent1"/>
            </a:solidFill>
            <a:prstDash val="solid"/>
            <a:round/>
            <a:headEnd len="sm" w="sm" type="none"/>
            <a:tailEnd len="sm" w="sm" type="none"/>
          </a:ln>
        </p:spPr>
      </p:sp>
      <p:sp>
        <p:nvSpPr>
          <p:cNvPr id="64" name="Google Shape;64;p14"/>
          <p:cNvSpPr txBox="1"/>
          <p:nvPr>
            <p:ph type="title"/>
          </p:nvPr>
        </p:nvSpPr>
        <p:spPr>
          <a:xfrm>
            <a:off x="607500" y="335391"/>
            <a:ext cx="7929000" cy="727800"/>
          </a:xfrm>
          <a:prstGeom prst="rect">
            <a:avLst/>
          </a:prstGeom>
          <a:noFill/>
          <a:ln>
            <a:noFill/>
          </a:ln>
          <a:effectLst>
            <a:outerShdw blurRad="50800">
              <a:srgbClr val="000000">
                <a:alpha val="60000"/>
              </a:srgbClr>
            </a:outerShdw>
          </a:effectLst>
        </p:spPr>
        <p:txBody>
          <a:bodyPr anchorCtr="0" anchor="b" bIns="34275" lIns="68575" spcFirstLastPara="1" rIns="68575" wrap="square" tIns="34275">
            <a:noAutofit/>
          </a:bodyPr>
          <a:lstStyle>
            <a:lvl1pPr lvl="0" rtl="0" algn="l">
              <a:spcBef>
                <a:spcPts val="0"/>
              </a:spcBef>
              <a:spcAft>
                <a:spcPts val="0"/>
              </a:spcAft>
              <a:buClr>
                <a:srgbClr val="FEFEFE"/>
              </a:buClr>
              <a:buSzPts val="14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65" name="Google Shape;65;p14"/>
          <p:cNvSpPr txBox="1"/>
          <p:nvPr>
            <p:ph idx="1" type="body"/>
          </p:nvPr>
        </p:nvSpPr>
        <p:spPr>
          <a:xfrm>
            <a:off x="614034" y="1666715"/>
            <a:ext cx="3889500" cy="2729100"/>
          </a:xfrm>
          <a:prstGeom prst="rect">
            <a:avLst/>
          </a:prstGeom>
          <a:noFill/>
          <a:ln>
            <a:noFill/>
          </a:ln>
          <a:effectLst>
            <a:outerShdw blurRad="50800">
              <a:srgbClr val="000000">
                <a:alpha val="40000"/>
              </a:srgbClr>
            </a:outerShdw>
          </a:effectLst>
        </p:spPr>
        <p:txBody>
          <a:bodyPr anchorCtr="0" anchor="ctr" bIns="34275" lIns="68575" spcFirstLastPara="1" rIns="68575" wrap="square" tIns="34275">
            <a:normAutofit/>
          </a:bodyPr>
          <a:lstStyle>
            <a:lvl1pPr indent="-317500" lvl="0" marL="457200" rtl="0" algn="l">
              <a:spcBef>
                <a:spcPts val="300"/>
              </a:spcBef>
              <a:spcAft>
                <a:spcPts val="0"/>
              </a:spcAft>
              <a:buSzPts val="1400"/>
              <a:buChar char="●"/>
              <a:defRPr sz="1100"/>
            </a:lvl1pPr>
            <a:lvl2pPr indent="-317500" lvl="1" marL="914400" rtl="0" algn="l">
              <a:spcBef>
                <a:spcPts val="500"/>
              </a:spcBef>
              <a:spcAft>
                <a:spcPts val="0"/>
              </a:spcAft>
              <a:buSzPts val="1400"/>
              <a:buChar char="○"/>
              <a:defRPr sz="1100"/>
            </a:lvl2pPr>
            <a:lvl3pPr indent="-317500" lvl="2" marL="1371600" rtl="0" algn="l">
              <a:spcBef>
                <a:spcPts val="500"/>
              </a:spcBef>
              <a:spcAft>
                <a:spcPts val="0"/>
              </a:spcAft>
              <a:buSzPts val="1400"/>
              <a:buChar char="■"/>
              <a:defRPr sz="1100"/>
            </a:lvl3pPr>
            <a:lvl4pPr indent="-317500" lvl="3" marL="1828800" rtl="0" algn="l">
              <a:spcBef>
                <a:spcPts val="500"/>
              </a:spcBef>
              <a:spcAft>
                <a:spcPts val="0"/>
              </a:spcAft>
              <a:buSzPts val="1400"/>
              <a:buChar char="●"/>
              <a:defRPr sz="1100"/>
            </a:lvl4pPr>
            <a:lvl5pPr indent="-317500" lvl="4" marL="2286000" rtl="0" algn="l">
              <a:spcBef>
                <a:spcPts val="500"/>
              </a:spcBef>
              <a:spcAft>
                <a:spcPts val="0"/>
              </a:spcAft>
              <a:buSzPts val="1400"/>
              <a:buChar char="○"/>
              <a:defRPr sz="1100"/>
            </a:lvl5pPr>
            <a:lvl6pPr indent="-317500" lvl="5" marL="2743200" rtl="0" algn="l">
              <a:spcBef>
                <a:spcPts val="500"/>
              </a:spcBef>
              <a:spcAft>
                <a:spcPts val="0"/>
              </a:spcAft>
              <a:buSzPts val="1400"/>
              <a:buChar char="■"/>
              <a:defRPr sz="1100"/>
            </a:lvl6pPr>
            <a:lvl7pPr indent="-317500" lvl="6" marL="3200400" rtl="0" algn="l">
              <a:spcBef>
                <a:spcPts val="500"/>
              </a:spcBef>
              <a:spcAft>
                <a:spcPts val="0"/>
              </a:spcAft>
              <a:buSzPts val="1400"/>
              <a:buChar char="●"/>
              <a:defRPr sz="1100"/>
            </a:lvl7pPr>
            <a:lvl8pPr indent="-317500" lvl="7" marL="3657600" rtl="0" algn="l">
              <a:spcBef>
                <a:spcPts val="500"/>
              </a:spcBef>
              <a:spcAft>
                <a:spcPts val="0"/>
              </a:spcAft>
              <a:buSzPts val="1400"/>
              <a:buChar char="○"/>
              <a:defRPr sz="1100"/>
            </a:lvl8pPr>
            <a:lvl9pPr indent="-317500" lvl="8" marL="4114800" rtl="0" algn="l">
              <a:spcBef>
                <a:spcPts val="500"/>
              </a:spcBef>
              <a:spcAft>
                <a:spcPts val="500"/>
              </a:spcAft>
              <a:buSzPts val="1400"/>
              <a:buChar char="■"/>
              <a:defRPr sz="1100"/>
            </a:lvl9pPr>
          </a:lstStyle>
          <a:p/>
        </p:txBody>
      </p:sp>
      <p:sp>
        <p:nvSpPr>
          <p:cNvPr id="66" name="Google Shape;66;p14"/>
          <p:cNvSpPr txBox="1"/>
          <p:nvPr>
            <p:ph idx="2" type="body"/>
          </p:nvPr>
        </p:nvSpPr>
        <p:spPr>
          <a:xfrm>
            <a:off x="4640561" y="1666715"/>
            <a:ext cx="3895800" cy="2729100"/>
          </a:xfrm>
          <a:prstGeom prst="rect">
            <a:avLst/>
          </a:prstGeom>
          <a:noFill/>
          <a:ln>
            <a:noFill/>
          </a:ln>
          <a:effectLst>
            <a:outerShdw blurRad="50800">
              <a:srgbClr val="000000">
                <a:alpha val="40000"/>
              </a:srgbClr>
            </a:outerShdw>
          </a:effectLst>
        </p:spPr>
        <p:txBody>
          <a:bodyPr anchorCtr="0" anchor="ctr" bIns="34275" lIns="68575" spcFirstLastPara="1" rIns="68575" wrap="square" tIns="34275">
            <a:normAutofit/>
          </a:bodyPr>
          <a:lstStyle>
            <a:lvl1pPr indent="-317500" lvl="0" marL="457200" rtl="0" algn="l">
              <a:spcBef>
                <a:spcPts val="300"/>
              </a:spcBef>
              <a:spcAft>
                <a:spcPts val="0"/>
              </a:spcAft>
              <a:buSzPts val="1400"/>
              <a:buChar char="●"/>
              <a:defRPr sz="1100"/>
            </a:lvl1pPr>
            <a:lvl2pPr indent="-317500" lvl="1" marL="914400" rtl="0" algn="l">
              <a:spcBef>
                <a:spcPts val="500"/>
              </a:spcBef>
              <a:spcAft>
                <a:spcPts val="0"/>
              </a:spcAft>
              <a:buSzPts val="1400"/>
              <a:buChar char="○"/>
              <a:defRPr sz="1100"/>
            </a:lvl2pPr>
            <a:lvl3pPr indent="-317500" lvl="2" marL="1371600" rtl="0" algn="l">
              <a:spcBef>
                <a:spcPts val="500"/>
              </a:spcBef>
              <a:spcAft>
                <a:spcPts val="0"/>
              </a:spcAft>
              <a:buSzPts val="1400"/>
              <a:buChar char="■"/>
              <a:defRPr sz="1100"/>
            </a:lvl3pPr>
            <a:lvl4pPr indent="-317500" lvl="3" marL="1828800" rtl="0" algn="l">
              <a:spcBef>
                <a:spcPts val="500"/>
              </a:spcBef>
              <a:spcAft>
                <a:spcPts val="0"/>
              </a:spcAft>
              <a:buSzPts val="1400"/>
              <a:buChar char="●"/>
              <a:defRPr sz="1100"/>
            </a:lvl4pPr>
            <a:lvl5pPr indent="-317500" lvl="4" marL="2286000" rtl="0" algn="l">
              <a:spcBef>
                <a:spcPts val="500"/>
              </a:spcBef>
              <a:spcAft>
                <a:spcPts val="0"/>
              </a:spcAft>
              <a:buSzPts val="1400"/>
              <a:buChar char="○"/>
              <a:defRPr sz="1100"/>
            </a:lvl5pPr>
            <a:lvl6pPr indent="-317500" lvl="5" marL="2743200" rtl="0" algn="l">
              <a:spcBef>
                <a:spcPts val="500"/>
              </a:spcBef>
              <a:spcAft>
                <a:spcPts val="0"/>
              </a:spcAft>
              <a:buSzPts val="1400"/>
              <a:buChar char="■"/>
              <a:defRPr sz="1100"/>
            </a:lvl6pPr>
            <a:lvl7pPr indent="-317500" lvl="6" marL="3200400" rtl="0" algn="l">
              <a:spcBef>
                <a:spcPts val="500"/>
              </a:spcBef>
              <a:spcAft>
                <a:spcPts val="0"/>
              </a:spcAft>
              <a:buSzPts val="1400"/>
              <a:buChar char="●"/>
              <a:defRPr sz="1100"/>
            </a:lvl7pPr>
            <a:lvl8pPr indent="-317500" lvl="7" marL="3657600" rtl="0" algn="l">
              <a:spcBef>
                <a:spcPts val="500"/>
              </a:spcBef>
              <a:spcAft>
                <a:spcPts val="0"/>
              </a:spcAft>
              <a:buSzPts val="1400"/>
              <a:buChar char="○"/>
              <a:defRPr sz="1100"/>
            </a:lvl8pPr>
            <a:lvl9pPr indent="-317500" lvl="8" marL="4114800" rtl="0" algn="l">
              <a:spcBef>
                <a:spcPts val="500"/>
              </a:spcBef>
              <a:spcAft>
                <a:spcPts val="500"/>
              </a:spcAft>
              <a:buSzPts val="1400"/>
              <a:buChar char="■"/>
              <a:defRPr sz="1100"/>
            </a:lvl9pPr>
          </a:lstStyle>
          <a:p/>
        </p:txBody>
      </p:sp>
      <p:sp>
        <p:nvSpPr>
          <p:cNvPr id="67" name="Google Shape;67;p14"/>
          <p:cNvSpPr txBox="1"/>
          <p:nvPr>
            <p:ph idx="10" type="dt"/>
          </p:nvPr>
        </p:nvSpPr>
        <p:spPr>
          <a:xfrm>
            <a:off x="7000969" y="4531022"/>
            <a:ext cx="1007700" cy="273900"/>
          </a:xfrm>
          <a:prstGeom prst="rect">
            <a:avLst/>
          </a:prstGeom>
          <a:noFill/>
          <a:ln>
            <a:noFill/>
          </a:ln>
        </p:spPr>
        <p:txBody>
          <a:bodyPr anchorCtr="0" anchor="b" bIns="34275" lIns="68575" spcFirstLastPara="1" rIns="68575" wrap="square" tIns="34275">
            <a:noAutofit/>
          </a:bodyPr>
          <a:lstStyle>
            <a:lvl1pPr lvl="0" rtl="0" algn="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68" name="Google Shape;68;p14"/>
          <p:cNvSpPr txBox="1"/>
          <p:nvPr>
            <p:ph idx="11" type="ftr"/>
          </p:nvPr>
        </p:nvSpPr>
        <p:spPr>
          <a:xfrm>
            <a:off x="338636" y="4531022"/>
            <a:ext cx="6483300" cy="273900"/>
          </a:xfrm>
          <a:prstGeom prst="rect">
            <a:avLst/>
          </a:prstGeom>
          <a:noFill/>
          <a:ln>
            <a:noFill/>
          </a:ln>
        </p:spPr>
        <p:txBody>
          <a:bodyPr anchorCtr="0" anchor="b"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69" name="Google Shape;69;p14"/>
          <p:cNvSpPr txBox="1"/>
          <p:nvPr>
            <p:ph idx="12" type="sldNum"/>
          </p:nvPr>
        </p:nvSpPr>
        <p:spPr>
          <a:xfrm>
            <a:off x="8008748" y="4436916"/>
            <a:ext cx="796500" cy="367800"/>
          </a:xfrm>
          <a:prstGeom prst="rect">
            <a:avLst/>
          </a:prstGeom>
          <a:noFill/>
          <a:ln>
            <a:noFill/>
          </a:ln>
        </p:spPr>
        <p:txBody>
          <a:bodyPr anchorCtr="0" anchor="b" bIns="8100" lIns="68575" spcFirstLastPara="1" rIns="68575" wrap="square" tIns="34275">
            <a:normAutofit/>
          </a:bodyPr>
          <a:lstStyle>
            <a:lvl1pPr indent="0" lvl="0" marL="0" rtl="0" algn="r">
              <a:spcBef>
                <a:spcPts val="0"/>
              </a:spcBef>
              <a:buNone/>
              <a:defRPr sz="1100"/>
            </a:lvl1pPr>
            <a:lvl2pPr indent="0" lvl="1" marL="0" rtl="0" algn="r">
              <a:spcBef>
                <a:spcPts val="0"/>
              </a:spcBef>
              <a:buNone/>
              <a:defRPr sz="1100"/>
            </a:lvl2pPr>
            <a:lvl3pPr indent="0" lvl="2" marL="0" rtl="0" algn="r">
              <a:spcBef>
                <a:spcPts val="0"/>
              </a:spcBef>
              <a:buNone/>
              <a:defRPr sz="1100"/>
            </a:lvl3pPr>
            <a:lvl4pPr indent="0" lvl="3" marL="0" rtl="0" algn="r">
              <a:spcBef>
                <a:spcPts val="0"/>
              </a:spcBef>
              <a:buNone/>
              <a:defRPr sz="1100"/>
            </a:lvl4pPr>
            <a:lvl5pPr indent="0" lvl="4" marL="0" rtl="0" algn="r">
              <a:spcBef>
                <a:spcPts val="0"/>
              </a:spcBef>
              <a:buNone/>
              <a:defRPr sz="1100"/>
            </a:lvl5pPr>
            <a:lvl6pPr indent="0" lvl="5" marL="0" rtl="0" algn="r">
              <a:spcBef>
                <a:spcPts val="0"/>
              </a:spcBef>
              <a:buNone/>
              <a:defRPr sz="1100"/>
            </a:lvl6pPr>
            <a:lvl7pPr indent="0" lvl="6" marL="0" rtl="0" algn="r">
              <a:spcBef>
                <a:spcPts val="0"/>
              </a:spcBef>
              <a:buNone/>
              <a:defRPr sz="1100"/>
            </a:lvl7pPr>
            <a:lvl8pPr indent="0" lvl="7" marL="0" rtl="0" algn="r">
              <a:spcBef>
                <a:spcPts val="0"/>
              </a:spcBef>
              <a:buNone/>
              <a:defRPr sz="1100"/>
            </a:lvl8pPr>
            <a:lvl9pPr indent="0" lvl="8" marL="0" rtl="0" algn="r">
              <a:spcBef>
                <a:spcPts val="0"/>
              </a:spcBef>
              <a:buNone/>
              <a:defRPr sz="11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OBJECT_1">
    <p:spTree>
      <p:nvGrpSpPr>
        <p:cNvPr id="70" name="Shape 70"/>
        <p:cNvGrpSpPr/>
        <p:nvPr/>
      </p:nvGrpSpPr>
      <p:grpSpPr>
        <a:xfrm>
          <a:off x="0" y="0"/>
          <a:ext cx="0" cy="0"/>
          <a:chOff x="0" y="0"/>
          <a:chExt cx="0" cy="0"/>
        </a:xfrm>
      </p:grpSpPr>
      <p:sp>
        <p:nvSpPr>
          <p:cNvPr id="71" name="Google Shape;71;p15"/>
          <p:cNvSpPr/>
          <p:nvPr/>
        </p:nvSpPr>
        <p:spPr>
          <a:xfrm>
            <a:off x="0" y="0"/>
            <a:ext cx="9144000" cy="1639491"/>
          </a:xfrm>
          <a:custGeom>
            <a:rect b="b" l="l" r="r" t="t"/>
            <a:pathLst>
              <a:path extrusionOk="0" h="1377" w="576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rotWithShape="1">
            <a:blip r:embed="rId2">
              <a:alphaModFix/>
            </a:blip>
            <a:tile algn="tl" flip="none" tx="0" sx="99998" ty="0" sy="99998"/>
          </a:blipFill>
          <a:ln cap="rnd" cmpd="sng" w="9525">
            <a:solidFill>
              <a:schemeClr val="accent1"/>
            </a:solidFill>
            <a:prstDash val="solid"/>
            <a:round/>
            <a:headEnd len="sm" w="sm" type="none"/>
            <a:tailEnd len="sm" w="sm" type="none"/>
          </a:ln>
        </p:spPr>
      </p:sp>
      <p:sp>
        <p:nvSpPr>
          <p:cNvPr id="72" name="Google Shape;72;p15"/>
          <p:cNvSpPr txBox="1"/>
          <p:nvPr>
            <p:ph type="title"/>
          </p:nvPr>
        </p:nvSpPr>
        <p:spPr>
          <a:xfrm>
            <a:off x="607500" y="335391"/>
            <a:ext cx="7929000" cy="727800"/>
          </a:xfrm>
          <a:prstGeom prst="rect">
            <a:avLst/>
          </a:prstGeom>
          <a:noFill/>
          <a:ln>
            <a:noFill/>
          </a:ln>
          <a:effectLst>
            <a:outerShdw blurRad="50800">
              <a:srgbClr val="000000">
                <a:alpha val="60000"/>
              </a:srgbClr>
            </a:outerShdw>
          </a:effectLst>
        </p:spPr>
        <p:txBody>
          <a:bodyPr anchorCtr="0" anchor="b" bIns="34275" lIns="68575" spcFirstLastPara="1" rIns="68575" wrap="square" tIns="34275">
            <a:noAutofit/>
          </a:bodyPr>
          <a:lstStyle>
            <a:lvl1pPr lvl="0" rtl="0" algn="l">
              <a:spcBef>
                <a:spcPts val="0"/>
              </a:spcBef>
              <a:spcAft>
                <a:spcPts val="0"/>
              </a:spcAft>
              <a:buClr>
                <a:srgbClr val="FEFEFE"/>
              </a:buClr>
              <a:buSzPts val="14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73" name="Google Shape;73;p15"/>
          <p:cNvSpPr txBox="1"/>
          <p:nvPr>
            <p:ph idx="1" type="body"/>
          </p:nvPr>
        </p:nvSpPr>
        <p:spPr>
          <a:xfrm>
            <a:off x="614034" y="1666715"/>
            <a:ext cx="7915800" cy="2727300"/>
          </a:xfrm>
          <a:prstGeom prst="rect">
            <a:avLst/>
          </a:prstGeom>
          <a:noFill/>
          <a:ln>
            <a:noFill/>
          </a:ln>
          <a:effectLst>
            <a:outerShdw blurRad="50800">
              <a:srgbClr val="000000">
                <a:alpha val="40000"/>
              </a:srgbClr>
            </a:outerShdw>
          </a:effectLst>
        </p:spPr>
        <p:txBody>
          <a:bodyPr anchorCtr="0" anchor="ctr" bIns="34275" lIns="68575" spcFirstLastPara="1" rIns="68575" wrap="square" tIns="34275">
            <a:normAutofit/>
          </a:bodyPr>
          <a:lstStyle>
            <a:lvl1pPr indent="-317500" lvl="0" marL="457200" rtl="0" algn="l">
              <a:spcBef>
                <a:spcPts val="300"/>
              </a:spcBef>
              <a:spcAft>
                <a:spcPts val="0"/>
              </a:spcAft>
              <a:buSzPts val="1400"/>
              <a:buChar char="●"/>
              <a:defRPr sz="1100"/>
            </a:lvl1pPr>
            <a:lvl2pPr indent="-317500" lvl="1" marL="914400" rtl="0" algn="l">
              <a:spcBef>
                <a:spcPts val="500"/>
              </a:spcBef>
              <a:spcAft>
                <a:spcPts val="0"/>
              </a:spcAft>
              <a:buSzPts val="1400"/>
              <a:buChar char="○"/>
              <a:defRPr sz="1100"/>
            </a:lvl2pPr>
            <a:lvl3pPr indent="-317500" lvl="2" marL="1371600" rtl="0" algn="l">
              <a:spcBef>
                <a:spcPts val="500"/>
              </a:spcBef>
              <a:spcAft>
                <a:spcPts val="0"/>
              </a:spcAft>
              <a:buSzPts val="1400"/>
              <a:buChar char="■"/>
              <a:defRPr sz="1100"/>
            </a:lvl3pPr>
            <a:lvl4pPr indent="-317500" lvl="3" marL="1828800" rtl="0" algn="l">
              <a:spcBef>
                <a:spcPts val="500"/>
              </a:spcBef>
              <a:spcAft>
                <a:spcPts val="0"/>
              </a:spcAft>
              <a:buSzPts val="1400"/>
              <a:buChar char="●"/>
              <a:defRPr sz="1100"/>
            </a:lvl4pPr>
            <a:lvl5pPr indent="-317500" lvl="4" marL="2286000" rtl="0" algn="l">
              <a:spcBef>
                <a:spcPts val="500"/>
              </a:spcBef>
              <a:spcAft>
                <a:spcPts val="0"/>
              </a:spcAft>
              <a:buSzPts val="1400"/>
              <a:buChar char="○"/>
              <a:defRPr sz="1100"/>
            </a:lvl5pPr>
            <a:lvl6pPr indent="-317500" lvl="5" marL="2743200" rtl="0" algn="l">
              <a:spcBef>
                <a:spcPts val="500"/>
              </a:spcBef>
              <a:spcAft>
                <a:spcPts val="0"/>
              </a:spcAft>
              <a:buSzPts val="1400"/>
              <a:buChar char="■"/>
              <a:defRPr sz="1100"/>
            </a:lvl6pPr>
            <a:lvl7pPr indent="-317500" lvl="6" marL="3200400" rtl="0" algn="l">
              <a:spcBef>
                <a:spcPts val="500"/>
              </a:spcBef>
              <a:spcAft>
                <a:spcPts val="0"/>
              </a:spcAft>
              <a:buSzPts val="1400"/>
              <a:buChar char="●"/>
              <a:defRPr sz="1100"/>
            </a:lvl7pPr>
            <a:lvl8pPr indent="-317500" lvl="7" marL="3657600" rtl="0" algn="l">
              <a:spcBef>
                <a:spcPts val="500"/>
              </a:spcBef>
              <a:spcAft>
                <a:spcPts val="0"/>
              </a:spcAft>
              <a:buSzPts val="1400"/>
              <a:buChar char="○"/>
              <a:defRPr sz="1100"/>
            </a:lvl8pPr>
            <a:lvl9pPr indent="-317500" lvl="8" marL="4114800" rtl="0" algn="l">
              <a:spcBef>
                <a:spcPts val="500"/>
              </a:spcBef>
              <a:spcAft>
                <a:spcPts val="500"/>
              </a:spcAft>
              <a:buSzPts val="1400"/>
              <a:buChar char="■"/>
              <a:defRPr sz="1100"/>
            </a:lvl9pPr>
          </a:lstStyle>
          <a:p/>
        </p:txBody>
      </p:sp>
      <p:sp>
        <p:nvSpPr>
          <p:cNvPr id="74" name="Google Shape;74;p15"/>
          <p:cNvSpPr txBox="1"/>
          <p:nvPr>
            <p:ph idx="10" type="dt"/>
          </p:nvPr>
        </p:nvSpPr>
        <p:spPr>
          <a:xfrm>
            <a:off x="7000969" y="4531022"/>
            <a:ext cx="1007700" cy="273900"/>
          </a:xfrm>
          <a:prstGeom prst="rect">
            <a:avLst/>
          </a:prstGeom>
          <a:noFill/>
          <a:ln>
            <a:noFill/>
          </a:ln>
        </p:spPr>
        <p:txBody>
          <a:bodyPr anchorCtr="0" anchor="b" bIns="34275" lIns="68575" spcFirstLastPara="1" rIns="68575" wrap="square" tIns="34275">
            <a:noAutofit/>
          </a:bodyPr>
          <a:lstStyle>
            <a:lvl1pPr lvl="0" rtl="0" algn="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75" name="Google Shape;75;p15"/>
          <p:cNvSpPr txBox="1"/>
          <p:nvPr>
            <p:ph idx="11" type="ftr"/>
          </p:nvPr>
        </p:nvSpPr>
        <p:spPr>
          <a:xfrm>
            <a:off x="338636" y="4531022"/>
            <a:ext cx="6483300" cy="273900"/>
          </a:xfrm>
          <a:prstGeom prst="rect">
            <a:avLst/>
          </a:prstGeom>
          <a:noFill/>
          <a:ln>
            <a:noFill/>
          </a:ln>
        </p:spPr>
        <p:txBody>
          <a:bodyPr anchorCtr="0" anchor="b"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76" name="Google Shape;76;p15"/>
          <p:cNvSpPr txBox="1"/>
          <p:nvPr>
            <p:ph idx="12" type="sldNum"/>
          </p:nvPr>
        </p:nvSpPr>
        <p:spPr>
          <a:xfrm>
            <a:off x="8008748" y="4436916"/>
            <a:ext cx="796500" cy="367800"/>
          </a:xfrm>
          <a:prstGeom prst="rect">
            <a:avLst/>
          </a:prstGeom>
          <a:noFill/>
          <a:ln>
            <a:noFill/>
          </a:ln>
        </p:spPr>
        <p:txBody>
          <a:bodyPr anchorCtr="0" anchor="b" bIns="8100" lIns="68575" spcFirstLastPara="1" rIns="68575" wrap="square" tIns="34275">
            <a:normAutofit/>
          </a:bodyPr>
          <a:lstStyle>
            <a:lvl1pPr indent="0" lvl="0" marL="0" rtl="0" algn="r">
              <a:spcBef>
                <a:spcPts val="0"/>
              </a:spcBef>
              <a:buNone/>
              <a:defRPr sz="1100"/>
            </a:lvl1pPr>
            <a:lvl2pPr indent="0" lvl="1" marL="0" rtl="0" algn="r">
              <a:spcBef>
                <a:spcPts val="0"/>
              </a:spcBef>
              <a:buNone/>
              <a:defRPr sz="1100"/>
            </a:lvl2pPr>
            <a:lvl3pPr indent="0" lvl="2" marL="0" rtl="0" algn="r">
              <a:spcBef>
                <a:spcPts val="0"/>
              </a:spcBef>
              <a:buNone/>
              <a:defRPr sz="1100"/>
            </a:lvl3pPr>
            <a:lvl4pPr indent="0" lvl="3" marL="0" rtl="0" algn="r">
              <a:spcBef>
                <a:spcPts val="0"/>
              </a:spcBef>
              <a:buNone/>
              <a:defRPr sz="1100"/>
            </a:lvl4pPr>
            <a:lvl5pPr indent="0" lvl="4" marL="0" rtl="0" algn="r">
              <a:spcBef>
                <a:spcPts val="0"/>
              </a:spcBef>
              <a:buNone/>
              <a:defRPr sz="1100"/>
            </a:lvl5pPr>
            <a:lvl6pPr indent="0" lvl="5" marL="0" rtl="0" algn="r">
              <a:spcBef>
                <a:spcPts val="0"/>
              </a:spcBef>
              <a:buNone/>
              <a:defRPr sz="1100"/>
            </a:lvl6pPr>
            <a:lvl7pPr indent="0" lvl="6" marL="0" rtl="0" algn="r">
              <a:spcBef>
                <a:spcPts val="0"/>
              </a:spcBef>
              <a:buNone/>
              <a:defRPr sz="1100"/>
            </a:lvl7pPr>
            <a:lvl8pPr indent="0" lvl="7" marL="0" rtl="0" algn="r">
              <a:spcBef>
                <a:spcPts val="0"/>
              </a:spcBef>
              <a:buNone/>
              <a:defRPr sz="1100"/>
            </a:lvl8pPr>
            <a:lvl9pPr indent="0" lvl="8" marL="0" rtl="0" algn="r">
              <a:spcBef>
                <a:spcPts val="0"/>
              </a:spcBef>
              <a:buNone/>
              <a:defRPr sz="11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cxnSp>
        <p:nvCxnSpPr>
          <p:cNvPr id="15" name="Google Shape;15;p3"/>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16" name="Google Shape;16;p3"/>
          <p:cNvSpPr txBox="1"/>
          <p:nvPr>
            <p:ph type="title"/>
          </p:nvPr>
        </p:nvSpPr>
        <p:spPr>
          <a:xfrm>
            <a:off x="510450" y="2057400"/>
            <a:ext cx="8123100" cy="778800"/>
          </a:xfrm>
          <a:prstGeom prst="rect">
            <a:avLst/>
          </a:prstGeom>
        </p:spPr>
        <p:txBody>
          <a:bodyPr anchorCtr="0" anchor="b"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7" name="Google Shape;17;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 name="Google Shape;21;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2" name="Google Shape;22;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 name="Google Shape;25;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6" name="Google Shape;26;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0" name="Google Shape;30;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3" name="Google Shape;33;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5" name="Shape 35"/>
        <p:cNvGrpSpPr/>
        <p:nvPr/>
      </p:nvGrpSpPr>
      <p:grpSpPr>
        <a:xfrm>
          <a:off x="0" y="0"/>
          <a:ext cx="0" cy="0"/>
          <a:chOff x="0" y="0"/>
          <a:chExt cx="0" cy="0"/>
        </a:xfrm>
      </p:grpSpPr>
      <p:sp>
        <p:nvSpPr>
          <p:cNvPr id="36" name="Google Shape;36;p8"/>
          <p:cNvSpPr txBox="1"/>
          <p:nvPr>
            <p:ph type="title"/>
          </p:nvPr>
        </p:nvSpPr>
        <p:spPr>
          <a:xfrm>
            <a:off x="490250" y="526350"/>
            <a:ext cx="57975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7" name="Google Shape;37;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 name="Google Shape;40;p9"/>
          <p:cNvCxnSpPr/>
          <p:nvPr/>
        </p:nvCxnSpPr>
        <p:spPr>
          <a:xfrm>
            <a:off x="5029675" y="4495500"/>
            <a:ext cx="468300" cy="0"/>
          </a:xfrm>
          <a:prstGeom prst="straightConnector1">
            <a:avLst/>
          </a:prstGeom>
          <a:noFill/>
          <a:ln cap="flat" cmpd="sng" w="19050">
            <a:solidFill>
              <a:schemeClr val="lt2"/>
            </a:solidFill>
            <a:prstDash val="solid"/>
            <a:round/>
            <a:headEnd len="sm" w="sm" type="none"/>
            <a:tailEnd len="sm" w="sm" type="none"/>
          </a:ln>
        </p:spPr>
      </p:cxnSp>
      <p:sp>
        <p:nvSpPr>
          <p:cNvPr id="41" name="Google Shape;41;p9"/>
          <p:cNvSpPr txBox="1"/>
          <p:nvPr>
            <p:ph type="title"/>
          </p:nvPr>
        </p:nvSpPr>
        <p:spPr>
          <a:xfrm>
            <a:off x="265500" y="1205825"/>
            <a:ext cx="4045200" cy="15096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 name="Google Shape;42;p9"/>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4" name="Google Shape;44;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311700" y="42368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2100"/>
              <a:buNone/>
              <a:defRPr sz="2100"/>
            </a:lvl1pPr>
          </a:lstStyle>
          <a:p/>
        </p:txBody>
      </p:sp>
      <p:sp>
        <p:nvSpPr>
          <p:cNvPr id="47" name="Google Shape;47;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2.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pearmint">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indent="-317500" lvl="1" marL="9144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indent="-317500" lvl="2" marL="13716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indent="-317500" lvl="3" marL="18288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indent="-317500" lvl="4" marL="22860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indent="-317500" lvl="5" marL="27432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indent="-317500" lvl="6" marL="32004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indent="-317500" lvl="7" marL="36576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indent="-317500" lvl="8" marL="41148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1"/>
                </a:solidFill>
                <a:latin typeface="Proxima Nova"/>
                <a:ea typeface="Proxima Nova"/>
                <a:cs typeface="Proxima Nova"/>
                <a:sym typeface="Proxima Nova"/>
              </a:defRPr>
            </a:lvl1pPr>
            <a:lvl2pPr lvl="1" algn="r">
              <a:buNone/>
              <a:defRPr sz="1000">
                <a:solidFill>
                  <a:schemeClr val="dk1"/>
                </a:solidFill>
                <a:latin typeface="Proxima Nova"/>
                <a:ea typeface="Proxima Nova"/>
                <a:cs typeface="Proxima Nova"/>
                <a:sym typeface="Proxima Nova"/>
              </a:defRPr>
            </a:lvl2pPr>
            <a:lvl3pPr lvl="2" algn="r">
              <a:buNone/>
              <a:defRPr sz="1000">
                <a:solidFill>
                  <a:schemeClr val="dk1"/>
                </a:solidFill>
                <a:latin typeface="Proxima Nova"/>
                <a:ea typeface="Proxima Nova"/>
                <a:cs typeface="Proxima Nova"/>
                <a:sym typeface="Proxima Nova"/>
              </a:defRPr>
            </a:lvl3pPr>
            <a:lvl4pPr lvl="3" algn="r">
              <a:buNone/>
              <a:defRPr sz="1000">
                <a:solidFill>
                  <a:schemeClr val="dk1"/>
                </a:solidFill>
                <a:latin typeface="Proxima Nova"/>
                <a:ea typeface="Proxima Nova"/>
                <a:cs typeface="Proxima Nova"/>
                <a:sym typeface="Proxima Nova"/>
              </a:defRPr>
            </a:lvl4pPr>
            <a:lvl5pPr lvl="4" algn="r">
              <a:buNone/>
              <a:defRPr sz="1000">
                <a:solidFill>
                  <a:schemeClr val="dk1"/>
                </a:solidFill>
                <a:latin typeface="Proxima Nova"/>
                <a:ea typeface="Proxima Nova"/>
                <a:cs typeface="Proxima Nova"/>
                <a:sym typeface="Proxima Nova"/>
              </a:defRPr>
            </a:lvl5pPr>
            <a:lvl6pPr lvl="5" algn="r">
              <a:buNone/>
              <a:defRPr sz="1000">
                <a:solidFill>
                  <a:schemeClr val="dk1"/>
                </a:solidFill>
                <a:latin typeface="Proxima Nova"/>
                <a:ea typeface="Proxima Nova"/>
                <a:cs typeface="Proxima Nova"/>
                <a:sym typeface="Proxima Nova"/>
              </a:defRPr>
            </a:lvl6pPr>
            <a:lvl7pPr lvl="6" algn="r">
              <a:buNone/>
              <a:defRPr sz="1000">
                <a:solidFill>
                  <a:schemeClr val="dk1"/>
                </a:solidFill>
                <a:latin typeface="Proxima Nova"/>
                <a:ea typeface="Proxima Nova"/>
                <a:cs typeface="Proxima Nova"/>
                <a:sym typeface="Proxima Nova"/>
              </a:defRPr>
            </a:lvl7pPr>
            <a:lvl8pPr lvl="7" algn="r">
              <a:buNone/>
              <a:defRPr sz="1000">
                <a:solidFill>
                  <a:schemeClr val="dk1"/>
                </a:solidFill>
                <a:latin typeface="Proxima Nova"/>
                <a:ea typeface="Proxima Nova"/>
                <a:cs typeface="Proxima Nova"/>
                <a:sym typeface="Proxima Nova"/>
              </a:defRPr>
            </a:lvl8pPr>
            <a:lvl9pPr lvl="8" algn="r">
              <a:buNone/>
              <a:defRPr sz="1000">
                <a:solidFill>
                  <a:schemeClr val="dk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2.png"/><Relationship Id="rId4" Type="http://schemas.openxmlformats.org/officeDocument/2006/relationships/hyperlink" Target="https://nces.ed.gov/programs/digest/d19/tables/dt19_203.60.asp" TargetMode="External"/><Relationship Id="rId5"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7.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0.png"/><Relationship Id="rId4" Type="http://schemas.openxmlformats.org/officeDocument/2006/relationships/image" Target="../media/image15.png"/><Relationship Id="rId5" Type="http://schemas.openxmlformats.org/officeDocument/2006/relationships/image" Target="../media/image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5.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1" Type="http://schemas.openxmlformats.org/officeDocument/2006/relationships/hyperlink" Target="https://www.facebook.com/thedaffodilperspective/" TargetMode="External"/><Relationship Id="rId10" Type="http://schemas.openxmlformats.org/officeDocument/2006/relationships/image" Target="../media/image32.png"/><Relationship Id="rId13" Type="http://schemas.openxmlformats.org/officeDocument/2006/relationships/hyperlink" Target="https://www.facebook.com/DonneUK/?__xts__%5B0%5D=68.ARCZbCjrbWFs5vVd9DZxPEjD6uflRbFPnzKM6oopkZOLCAW8LujoQTWsDkh88e6VREyyvx-9PaxFv1EBuSnWt_uw0LDtB7zVaLK3LVQoej0LfxbHZYw1UfUytAe5GrrV63KZohxO7SRcUAtcCCVAVOym-AgcO6VplKrNjF2I9ypVpQ7XE4lFm58JxdQfGI0B-q4Rb_tmuJ4s2wygVNPrnHoKhmPIanoMNsoul7EhetM__MFD1iWBWF7vJnEJVXouxBf610ftrQzxrEjUgJc2WcSFoAuB207nTP9LnZy8dBW22XMDCfiMNQL2L187G1zmPM8KHR_tOqNxAaH3t4Pk6SM" TargetMode="External"/><Relationship Id="rId12" Type="http://schemas.openxmlformats.org/officeDocument/2006/relationships/image" Target="../media/image22.png"/><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hyperlink" Target="https://www.facebook.com/boulangerinitiative/" TargetMode="External"/><Relationship Id="rId4" Type="http://schemas.openxmlformats.org/officeDocument/2006/relationships/image" Target="../media/image23.png"/><Relationship Id="rId9" Type="http://schemas.openxmlformats.org/officeDocument/2006/relationships/hyperlink" Target="https://www.facebook.com/DonneUK/?__xts__%5b0%5d=68.ARCZbCjrbWFs5vVd9DZxPEjD6uflRbFPnzKM6oopkZOLCAW8LujoQTWsDkh88e6VREyyvx-9PaxFv1EBuSnWt_uw0LDtB7zVaLK3LVQoej0LfxbHZYw1UfUytAe5GrrV63KZohxO7SRcUAtcCCVAVOym-AgcO6VplKrNjF2I9ypVpQ7XE4lFm58JxdQfGI0B-q4Rb_tmuJ4s2wygVNPrnHoKhmPIanoMNsoul7EhetM__MFD1iWBWF7vJnEJVXouxBf610ftrQzxrEjUgJc2WcSFoAuB207nTP9LnZy8dBW22XMDCfiMNQL2L187G1zmPM8KHR_tOqNxAaH3t4Pk6SM" TargetMode="External"/><Relationship Id="rId14" Type="http://schemas.openxmlformats.org/officeDocument/2006/relationships/image" Target="../media/image19.png"/><Relationship Id="rId5" Type="http://schemas.openxmlformats.org/officeDocument/2006/relationships/hyperlink" Target="https://www.facebook.com/illuminatewomensmusic/" TargetMode="External"/><Relationship Id="rId6" Type="http://schemas.openxmlformats.org/officeDocument/2006/relationships/image" Target="../media/image30.png"/><Relationship Id="rId7" Type="http://schemas.openxmlformats.org/officeDocument/2006/relationships/hyperlink" Target="https://www.facebook.com/HartfordWCF" TargetMode="External"/><Relationship Id="rId8" Type="http://schemas.openxmlformats.org/officeDocument/2006/relationships/image" Target="../media/image2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5.xml"/><Relationship Id="rId3" Type="http://schemas.openxmlformats.org/officeDocument/2006/relationships/hyperlink" Target="https://twitter.com/search?q=%23Hearallcomposers&amp;src=typed_query" TargetMode="External"/><Relationship Id="rId4" Type="http://schemas.openxmlformats.org/officeDocument/2006/relationships/hyperlink" Target="https://twitter.com/search?q=%23Womencomposers&amp;src=typed_query" TargetMode="External"/><Relationship Id="rId9" Type="http://schemas.openxmlformats.org/officeDocument/2006/relationships/hyperlink" Target="https://twitter.com/hashtag/womenalsocomposestuff?src=hashtag_click" TargetMode="External"/><Relationship Id="rId5" Type="http://schemas.openxmlformats.org/officeDocument/2006/relationships/hyperlink" Target="https://twitter.com/search?q=%23femalecomposers&amp;src=typed_query" TargetMode="External"/><Relationship Id="rId6" Type="http://schemas.openxmlformats.org/officeDocument/2006/relationships/hyperlink" Target="https://twitter.com/search?q=%23womeninmusic&amp;src=typed_query" TargetMode="External"/><Relationship Id="rId7" Type="http://schemas.openxmlformats.org/officeDocument/2006/relationships/hyperlink" Target="https://twitter.com/search?q=%23Compositoras&amp;src=typed_query" TargetMode="External"/><Relationship Id="rId8" Type="http://schemas.openxmlformats.org/officeDocument/2006/relationships/hyperlink" Target="https://twitter.com/search?q=%23Womeninclassicalmusic&amp;src=typed_query"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1" Type="http://schemas.openxmlformats.org/officeDocument/2006/relationships/hyperlink" Target="https://furore-verlag.de/start/" TargetMode="External"/><Relationship Id="rId10" Type="http://schemas.openxmlformats.org/officeDocument/2006/relationships/image" Target="../media/image20.png"/><Relationship Id="rId13" Type="http://schemas.openxmlformats.org/officeDocument/2006/relationships/hyperlink" Target="https://sounz.org.nz/explore/featured-content/showcase-of-women-composers/choral-music-by-women-composers" TargetMode="External"/><Relationship Id="rId12" Type="http://schemas.openxmlformats.org/officeDocument/2006/relationships/image" Target="../media/image31.png"/><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hyperlink" Target="https://sbmp.com/search.php" TargetMode="External"/><Relationship Id="rId4" Type="http://schemas.openxmlformats.org/officeDocument/2006/relationships/image" Target="../media/image26.png"/><Relationship Id="rId9" Type="http://schemas.openxmlformats.org/officeDocument/2006/relationships/hyperlink" Target="https://www.cmc.ie/composers" TargetMode="External"/><Relationship Id="rId15" Type="http://schemas.openxmlformats.org/officeDocument/2006/relationships/hyperlink" Target="https://www.australianmusiccentre.com.au/" TargetMode="External"/><Relationship Id="rId14" Type="http://schemas.openxmlformats.org/officeDocument/2006/relationships/image" Target="../media/image28.png"/><Relationship Id="rId16" Type="http://schemas.openxmlformats.org/officeDocument/2006/relationships/image" Target="../media/image34.png"/><Relationship Id="rId5" Type="http://schemas.openxmlformats.org/officeDocument/2006/relationships/hyperlink" Target="https://www.hildegard.com/" TargetMode="External"/><Relationship Id="rId6" Type="http://schemas.openxmlformats.org/officeDocument/2006/relationships/image" Target="../media/image18.png"/><Relationship Id="rId7" Type="http://schemas.openxmlformats.org/officeDocument/2006/relationships/hyperlink" Target="https://www.musiccentre.ca/composers" TargetMode="External"/><Relationship Id="rId8" Type="http://schemas.openxmlformats.org/officeDocument/2006/relationships/image" Target="../media/image2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0" Type="http://schemas.openxmlformats.org/officeDocument/2006/relationships/image" Target="../media/image33.png"/><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hyperlink" Target="https://docs.google.com/spreadsheets/d/1Vw9X4U5qtChTE0RV_-JWzA4H25hXDQfR-jvJS-urJsM" TargetMode="External"/><Relationship Id="rId4" Type="http://schemas.openxmlformats.org/officeDocument/2006/relationships/hyperlink" Target="https://ocwomenschorus.org/women-composers/" TargetMode="External"/><Relationship Id="rId9" Type="http://schemas.openxmlformats.org/officeDocument/2006/relationships/hyperlink" Target="https://acda.org/repertoire/musica/" TargetMode="External"/><Relationship Id="rId5" Type="http://schemas.openxmlformats.org/officeDocument/2006/relationships/hyperlink" Target="https://docs.google.com/spreadsheets/d/1Vw9X4U5qtChTE0RV_-JWzA4H25hXDQfR-jvJS-urJsM" TargetMode="External"/><Relationship Id="rId6" Type="http://schemas.openxmlformats.org/officeDocument/2006/relationships/image" Target="../media/image27.png"/><Relationship Id="rId7" Type="http://schemas.openxmlformats.org/officeDocument/2006/relationships/hyperlink" Target="https://ocwomenschorus.org/women-composers/" TargetMode="External"/><Relationship Id="rId8"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s://www.moma.org/calendar/exhibitions/5028" TargetMode="External"/><Relationship Id="rId4" Type="http://schemas.openxmlformats.org/officeDocument/2006/relationships/image" Target="../media/image11.png"/><Relationship Id="rId5" Type="http://schemas.openxmlformats.org/officeDocument/2006/relationships/hyperlink" Target="https://nationalseedproject.org/itemid-fix/entry/curriculum-as-window-and-mirror"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hyperlink" Target="http://www.composerdiversity.com/choral-database" TargetMode="External"/><Relationship Id="rId4" Type="http://schemas.openxmlformats.org/officeDocument/2006/relationships/hyperlink" Target="https://www.composerdiversity.com/get-involved" TargetMode="External"/><Relationship Id="rId5" Type="http://schemas.openxmlformats.org/officeDocument/2006/relationships/hyperlink" Target="https://www.composerdiversity.com/composer-database-submission-form" TargetMode="External"/><Relationship Id="rId6" Type="http://schemas.openxmlformats.org/officeDocument/2006/relationships/hyperlink" Target="mailto:choral@composerdiversity.com" TargetMode="External"/><Relationship Id="rId7" Type="http://schemas.openxmlformats.org/officeDocument/2006/relationships/image" Target="../media/image36.png"/><Relationship Id="rId8" Type="http://schemas.openxmlformats.org/officeDocument/2006/relationships/hyperlink" Target="http://www.choralmusicbywomen.wordpress.com"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3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jpg"/><Relationship Id="rId4" Type="http://schemas.openxmlformats.org/officeDocument/2006/relationships/hyperlink" Target="https://folkartmuseum.org/exhibitions/textural-rhythms-constructing-the-jazz-tradition-contemporary-african-american-quilts/"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s://apastyle.apa.org/style-grammar-guidelines/bias-free-language/gender"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6"/>
          <p:cNvSpPr txBox="1"/>
          <p:nvPr>
            <p:ph type="ctrTitle"/>
          </p:nvPr>
        </p:nvSpPr>
        <p:spPr>
          <a:xfrm>
            <a:off x="510450" y="1257300"/>
            <a:ext cx="8123100" cy="1588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Programming in the 21st Century: </a:t>
            </a:r>
            <a:endParaRPr sz="3000"/>
          </a:p>
          <a:p>
            <a:pPr indent="0" lvl="0" marL="0" rtl="0" algn="l">
              <a:spcBef>
                <a:spcPts val="0"/>
              </a:spcBef>
              <a:spcAft>
                <a:spcPts val="0"/>
              </a:spcAft>
              <a:buNone/>
            </a:pPr>
            <a:r>
              <a:rPr lang="en" sz="3000"/>
              <a:t>Trends and Tools to Improve Gender Equity in Choral Music Programs</a:t>
            </a:r>
            <a:endParaRPr sz="3000"/>
          </a:p>
        </p:txBody>
      </p:sp>
      <p:sp>
        <p:nvSpPr>
          <p:cNvPr id="82" name="Google Shape;82;p16"/>
          <p:cNvSpPr txBox="1"/>
          <p:nvPr>
            <p:ph idx="1" type="subTitle"/>
          </p:nvPr>
        </p:nvSpPr>
        <p:spPr>
          <a:xfrm>
            <a:off x="510450" y="3182313"/>
            <a:ext cx="8123100" cy="630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National ACDA 2021 Conference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700">
                <a:solidFill>
                  <a:srgbClr val="000000"/>
                </a:solidFill>
              </a:rPr>
              <a:t>Counting Women Authors in All-State Performances</a:t>
            </a:r>
            <a:endParaRPr>
              <a:solidFill>
                <a:srgbClr val="000000"/>
              </a:solidFill>
            </a:endParaRPr>
          </a:p>
        </p:txBody>
      </p:sp>
      <p:sp>
        <p:nvSpPr>
          <p:cNvPr id="138" name="Google Shape;138;p2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Clr>
                <a:srgbClr val="000000"/>
              </a:buClr>
              <a:buSzPts val="1600"/>
              <a:buChar char="●"/>
            </a:pPr>
            <a:r>
              <a:rPr lang="en" sz="1600">
                <a:solidFill>
                  <a:srgbClr val="000000"/>
                </a:solidFill>
              </a:rPr>
              <a:t>Works by women authors (c</a:t>
            </a:r>
            <a:r>
              <a:rPr lang="en" sz="1600">
                <a:solidFill>
                  <a:srgbClr val="000000"/>
                </a:solidFill>
              </a:rPr>
              <a:t>omposer, arranger, editor, transcriber) are all counted equally </a:t>
            </a:r>
            <a:endParaRPr sz="1600">
              <a:solidFill>
                <a:srgbClr val="000000"/>
              </a:solidFill>
            </a:endParaRPr>
          </a:p>
          <a:p>
            <a:pPr indent="0" lvl="0" marL="914400" rtl="0" algn="l">
              <a:spcBef>
                <a:spcPts val="1200"/>
              </a:spcBef>
              <a:spcAft>
                <a:spcPts val="0"/>
              </a:spcAft>
              <a:buNone/>
            </a:pPr>
            <a:r>
              <a:t/>
            </a:r>
            <a:endParaRPr sz="1600">
              <a:solidFill>
                <a:srgbClr val="000000"/>
              </a:solidFill>
            </a:endParaRPr>
          </a:p>
          <a:p>
            <a:pPr indent="-330200" lvl="0" marL="457200" rtl="0" algn="l">
              <a:spcBef>
                <a:spcPts val="1200"/>
              </a:spcBef>
              <a:spcAft>
                <a:spcPts val="0"/>
              </a:spcAft>
              <a:buClr>
                <a:srgbClr val="000000"/>
              </a:buClr>
              <a:buSzPts val="1600"/>
              <a:buChar char="●"/>
            </a:pPr>
            <a:r>
              <a:rPr lang="en" sz="1600">
                <a:solidFill>
                  <a:srgbClr val="000000"/>
                </a:solidFill>
              </a:rPr>
              <a:t>Examples: </a:t>
            </a:r>
            <a:endParaRPr sz="1600">
              <a:solidFill>
                <a:srgbClr val="000000"/>
              </a:solidFill>
            </a:endParaRPr>
          </a:p>
          <a:p>
            <a:pPr indent="-330200" lvl="1" marL="914400" rtl="0" algn="l">
              <a:spcBef>
                <a:spcPts val="0"/>
              </a:spcBef>
              <a:spcAft>
                <a:spcPts val="0"/>
              </a:spcAft>
              <a:buClr>
                <a:srgbClr val="000000"/>
              </a:buClr>
              <a:buSzPts val="1600"/>
              <a:buChar char="○"/>
            </a:pPr>
            <a:r>
              <a:rPr lang="en" sz="1600">
                <a:solidFill>
                  <a:srgbClr val="000000"/>
                </a:solidFill>
              </a:rPr>
              <a:t>Rosephanye Powell - “Still I Rise”</a:t>
            </a:r>
            <a:endParaRPr sz="1600">
              <a:solidFill>
                <a:srgbClr val="000000"/>
              </a:solidFill>
            </a:endParaRPr>
          </a:p>
          <a:p>
            <a:pPr indent="-330200" lvl="1" marL="914400" rtl="0" algn="l">
              <a:spcBef>
                <a:spcPts val="0"/>
              </a:spcBef>
              <a:spcAft>
                <a:spcPts val="0"/>
              </a:spcAft>
              <a:buClr>
                <a:srgbClr val="000000"/>
              </a:buClr>
              <a:buSzPts val="1600"/>
              <a:buChar char="○"/>
            </a:pPr>
            <a:r>
              <a:rPr lang="en" sz="1600">
                <a:solidFill>
                  <a:srgbClr val="000000"/>
                </a:solidFill>
              </a:rPr>
              <a:t>Alice Parker and Robert’s Shaw’s Arrangement - “Vive L’amour”</a:t>
            </a:r>
            <a:endParaRPr sz="1600">
              <a:solidFill>
                <a:srgbClr val="000000"/>
              </a:solidFill>
            </a:endParaRPr>
          </a:p>
          <a:p>
            <a:pPr indent="-330200" lvl="1" marL="914400" rtl="0" algn="l">
              <a:spcBef>
                <a:spcPts val="0"/>
              </a:spcBef>
              <a:spcAft>
                <a:spcPts val="0"/>
              </a:spcAft>
              <a:buClr>
                <a:srgbClr val="000000"/>
              </a:buClr>
              <a:buSzPts val="1600"/>
              <a:buChar char="○"/>
            </a:pPr>
            <a:r>
              <a:rPr lang="en" sz="1600">
                <a:solidFill>
                  <a:srgbClr val="000000"/>
                </a:solidFill>
              </a:rPr>
              <a:t>Craig Hella Johnson’s arrangement of Carly Simon’s “Let the River Run”</a:t>
            </a:r>
            <a:endParaRPr sz="1600">
              <a:solidFill>
                <a:srgbClr val="000000"/>
              </a:solidFill>
            </a:endParaRPr>
          </a:p>
          <a:p>
            <a:pPr indent="-330200" lvl="1" marL="914400" rtl="0" algn="l">
              <a:spcBef>
                <a:spcPts val="0"/>
              </a:spcBef>
              <a:spcAft>
                <a:spcPts val="0"/>
              </a:spcAft>
              <a:buClr>
                <a:srgbClr val="000000"/>
              </a:buClr>
              <a:buSzPts val="1600"/>
              <a:buChar char="○"/>
            </a:pPr>
            <a:r>
              <a:rPr lang="en" sz="1600">
                <a:solidFill>
                  <a:srgbClr val="000000"/>
                </a:solidFill>
              </a:rPr>
              <a:t>Kristina MacMullen’s edition of Chiara Margarita Cozzolani’s “Ave Regina Caelorum”</a:t>
            </a:r>
            <a:endParaRPr sz="1800">
              <a:solidFill>
                <a:srgbClr val="00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Data Collection</a:t>
            </a:r>
            <a:endParaRPr/>
          </a:p>
        </p:txBody>
      </p:sp>
      <p:sp>
        <p:nvSpPr>
          <p:cNvPr id="144" name="Google Shape;144;p26"/>
          <p:cNvSpPr txBox="1"/>
          <p:nvPr/>
        </p:nvSpPr>
        <p:spPr>
          <a:xfrm>
            <a:off x="5806525" y="894075"/>
            <a:ext cx="3025800" cy="2986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Proxima Nova"/>
              <a:buChar char="●"/>
            </a:pPr>
            <a:r>
              <a:rPr lang="en">
                <a:latin typeface="Proxima Nova"/>
                <a:ea typeface="Proxima Nova"/>
                <a:cs typeface="Proxima Nova"/>
                <a:sym typeface="Proxima Nova"/>
              </a:rPr>
              <a:t>Data from 42 States ( N=42)</a:t>
            </a:r>
            <a:endParaRPr>
              <a:latin typeface="Proxima Nova"/>
              <a:ea typeface="Proxima Nova"/>
              <a:cs typeface="Proxima Nova"/>
              <a:sym typeface="Proxima Nova"/>
            </a:endParaRPr>
          </a:p>
          <a:p>
            <a:pPr indent="-317500" lvl="1" marL="914400" rtl="0" algn="l">
              <a:spcBef>
                <a:spcPts val="0"/>
              </a:spcBef>
              <a:spcAft>
                <a:spcPts val="0"/>
              </a:spcAft>
              <a:buSzPts val="1400"/>
              <a:buFont typeface="Proxima Nova"/>
              <a:buChar char="○"/>
            </a:pPr>
            <a:r>
              <a:rPr lang="en">
                <a:latin typeface="Proxima Nova"/>
                <a:ea typeface="Proxima Nova"/>
                <a:cs typeface="Proxima Nova"/>
                <a:sym typeface="Proxima Nova"/>
              </a:rPr>
              <a:t>Contact with All-State Leadership</a:t>
            </a:r>
            <a:endParaRPr>
              <a:latin typeface="Proxima Nova"/>
              <a:ea typeface="Proxima Nova"/>
              <a:cs typeface="Proxima Nova"/>
              <a:sym typeface="Proxima Nova"/>
            </a:endParaRPr>
          </a:p>
          <a:p>
            <a:pPr indent="-317500" lvl="1" marL="914400" rtl="0" algn="l">
              <a:spcBef>
                <a:spcPts val="0"/>
              </a:spcBef>
              <a:spcAft>
                <a:spcPts val="0"/>
              </a:spcAft>
              <a:buSzPts val="1400"/>
              <a:buFont typeface="Proxima Nova"/>
              <a:buChar char="○"/>
            </a:pPr>
            <a:r>
              <a:rPr lang="en">
                <a:latin typeface="Proxima Nova"/>
                <a:ea typeface="Proxima Nova"/>
                <a:cs typeface="Proxima Nova"/>
                <a:sym typeface="Proxima Nova"/>
              </a:rPr>
              <a:t>Online Programs</a:t>
            </a:r>
            <a:endParaRPr>
              <a:latin typeface="Proxima Nova"/>
              <a:ea typeface="Proxima Nova"/>
              <a:cs typeface="Proxima Nova"/>
              <a:sym typeface="Proxima Nova"/>
            </a:endParaRPr>
          </a:p>
          <a:p>
            <a:pPr indent="-317500" lvl="1" marL="914400" rtl="0" algn="l">
              <a:spcBef>
                <a:spcPts val="0"/>
              </a:spcBef>
              <a:spcAft>
                <a:spcPts val="0"/>
              </a:spcAft>
              <a:buSzPts val="1400"/>
              <a:buFont typeface="Proxima Nova"/>
              <a:buChar char="○"/>
            </a:pPr>
            <a:r>
              <a:rPr lang="en">
                <a:latin typeface="Proxima Nova"/>
                <a:ea typeface="Proxima Nova"/>
                <a:cs typeface="Proxima Nova"/>
                <a:sym typeface="Proxima Nova"/>
              </a:rPr>
              <a:t>Conference Recordings</a:t>
            </a:r>
            <a:endParaRPr>
              <a:latin typeface="Proxima Nova"/>
              <a:ea typeface="Proxima Nova"/>
              <a:cs typeface="Proxima Nova"/>
              <a:sym typeface="Proxima Nova"/>
            </a:endParaRPr>
          </a:p>
          <a:p>
            <a:pPr indent="0" lvl="0" marL="914400" rtl="0" algn="l">
              <a:spcBef>
                <a:spcPts val="0"/>
              </a:spcBef>
              <a:spcAft>
                <a:spcPts val="0"/>
              </a:spcAft>
              <a:buNone/>
            </a:pPr>
            <a:r>
              <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
                <a:latin typeface="Proxima Nova"/>
                <a:ea typeface="Proxima Nova"/>
                <a:cs typeface="Proxima Nova"/>
                <a:sym typeface="Proxima Nova"/>
              </a:rPr>
              <a:t>2014/15-2019/2020</a:t>
            </a:r>
            <a:endParaRPr>
              <a:latin typeface="Proxima Nova"/>
              <a:ea typeface="Proxima Nova"/>
              <a:cs typeface="Proxima Nova"/>
              <a:sym typeface="Proxima Nova"/>
            </a:endParaRPr>
          </a:p>
          <a:p>
            <a:pPr indent="-317500" lvl="1" marL="914400" rtl="0" algn="l">
              <a:spcBef>
                <a:spcPts val="0"/>
              </a:spcBef>
              <a:spcAft>
                <a:spcPts val="0"/>
              </a:spcAft>
              <a:buSzPts val="1400"/>
              <a:buFont typeface="Proxima Nova"/>
              <a:buChar char="○"/>
            </a:pPr>
            <a:r>
              <a:rPr lang="en">
                <a:latin typeface="Proxima Nova"/>
                <a:ea typeface="Proxima Nova"/>
                <a:cs typeface="Proxima Nova"/>
                <a:sym typeface="Proxima Nova"/>
              </a:rPr>
              <a:t>2020 included whenever possible</a:t>
            </a:r>
            <a:endParaRPr>
              <a:latin typeface="Proxima Nova"/>
              <a:ea typeface="Proxima Nova"/>
              <a:cs typeface="Proxima Nova"/>
              <a:sym typeface="Proxima Nova"/>
            </a:endParaRPr>
          </a:p>
          <a:p>
            <a:pPr indent="0" lvl="0" marL="914400" rtl="0" algn="l">
              <a:spcBef>
                <a:spcPts val="0"/>
              </a:spcBef>
              <a:spcAft>
                <a:spcPts val="0"/>
              </a:spcAft>
              <a:buNone/>
            </a:pPr>
            <a:r>
              <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
                <a:latin typeface="Proxima Nova"/>
                <a:ea typeface="Proxima Nova"/>
                <a:cs typeface="Proxima Nova"/>
                <a:sym typeface="Proxima Nova"/>
              </a:rPr>
              <a:t>Missing: ME, NH, NC, SC, MI , TX, NV</a:t>
            </a:r>
            <a:endParaRPr>
              <a:latin typeface="Proxima Nova"/>
              <a:ea typeface="Proxima Nova"/>
              <a:cs typeface="Proxima Nova"/>
              <a:sym typeface="Proxima Nova"/>
            </a:endParaRPr>
          </a:p>
          <a:p>
            <a:pPr indent="0" lvl="0" marL="914400" rtl="0" algn="l">
              <a:spcBef>
                <a:spcPts val="0"/>
              </a:spcBef>
              <a:spcAft>
                <a:spcPts val="0"/>
              </a:spcAft>
              <a:buNone/>
            </a:pPr>
            <a:r>
              <a:t/>
            </a:r>
            <a:endParaRPr>
              <a:latin typeface="Proxima Nova"/>
              <a:ea typeface="Proxima Nova"/>
              <a:cs typeface="Proxima Nova"/>
              <a:sym typeface="Proxima Nova"/>
            </a:endParaRPr>
          </a:p>
        </p:txBody>
      </p:sp>
      <p:pic>
        <p:nvPicPr>
          <p:cNvPr id="145" name="Google Shape;145;p26"/>
          <p:cNvPicPr preferRelativeResize="0"/>
          <p:nvPr/>
        </p:nvPicPr>
        <p:blipFill>
          <a:blip r:embed="rId3">
            <a:alphaModFix/>
          </a:blip>
          <a:stretch>
            <a:fillRect/>
          </a:stretch>
        </p:blipFill>
        <p:spPr>
          <a:xfrm>
            <a:off x="304800" y="1017725"/>
            <a:ext cx="5581951" cy="397337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National Findings</a:t>
            </a:r>
            <a:endParaRPr/>
          </a:p>
          <a:p>
            <a:pPr indent="0" lvl="0" marL="0" rtl="0" algn="l">
              <a:spcBef>
                <a:spcPts val="0"/>
              </a:spcBef>
              <a:spcAft>
                <a:spcPts val="0"/>
              </a:spcAft>
              <a:buNone/>
            </a:pPr>
            <a:r>
              <a:t/>
            </a:r>
            <a:endParaRPr/>
          </a:p>
        </p:txBody>
      </p:sp>
      <p:sp>
        <p:nvSpPr>
          <p:cNvPr id="151" name="Google Shape;151;p27"/>
          <p:cNvSpPr txBox="1"/>
          <p:nvPr>
            <p:ph idx="1" type="body"/>
          </p:nvPr>
        </p:nvSpPr>
        <p:spPr>
          <a:xfrm>
            <a:off x="311700" y="1152475"/>
            <a:ext cx="8832300" cy="3990900"/>
          </a:xfrm>
          <a:prstGeom prst="rect">
            <a:avLst/>
          </a:prstGeom>
        </p:spPr>
        <p:txBody>
          <a:bodyPr anchorCtr="0" anchor="t" bIns="91425" lIns="91425" spcFirstLastPara="1" rIns="91425" wrap="square" tIns="91425">
            <a:normAutofit lnSpcReduction="10000"/>
          </a:bodyPr>
          <a:lstStyle/>
          <a:p>
            <a:pPr indent="-317500" lvl="0" marL="457200" rtl="0" algn="l">
              <a:spcBef>
                <a:spcPts val="0"/>
              </a:spcBef>
              <a:spcAft>
                <a:spcPts val="0"/>
              </a:spcAft>
              <a:buClr>
                <a:srgbClr val="000000"/>
              </a:buClr>
              <a:buSzPts val="1400"/>
              <a:buChar char="●"/>
            </a:pPr>
            <a:r>
              <a:rPr lang="en" sz="1400">
                <a:solidFill>
                  <a:srgbClr val="000000"/>
                </a:solidFill>
              </a:rPr>
              <a:t>2550 songs </a:t>
            </a:r>
            <a:r>
              <a:rPr lang="en" sz="1400">
                <a:solidFill>
                  <a:srgbClr val="000000"/>
                </a:solidFill>
              </a:rPr>
              <a:t>performed						    - 452 with at least 1 woman author (18%)</a:t>
            </a:r>
            <a:endParaRPr sz="1400">
              <a:solidFill>
                <a:srgbClr val="000000"/>
              </a:solidFill>
            </a:endParaRPr>
          </a:p>
          <a:p>
            <a:pPr indent="-317500" lvl="0" marL="457200" rtl="0" algn="l">
              <a:spcBef>
                <a:spcPts val="0"/>
              </a:spcBef>
              <a:spcAft>
                <a:spcPts val="0"/>
              </a:spcAft>
              <a:buClr>
                <a:srgbClr val="000000"/>
              </a:buClr>
              <a:buSzPts val="1400"/>
              <a:buChar char="●"/>
            </a:pPr>
            <a:r>
              <a:rPr lang="en" sz="1400">
                <a:solidFill>
                  <a:srgbClr val="000000"/>
                </a:solidFill>
              </a:rPr>
              <a:t>1833 Unique Songs (Each voicing a different piece)	    - 310  with at least 1 woman author (17%)</a:t>
            </a:r>
            <a:endParaRPr sz="1400">
              <a:solidFill>
                <a:srgbClr val="000000"/>
              </a:solidFill>
            </a:endParaRPr>
          </a:p>
          <a:p>
            <a:pPr indent="-317500" lvl="0" marL="457200" rtl="0" algn="l">
              <a:spcBef>
                <a:spcPts val="0"/>
              </a:spcBef>
              <a:spcAft>
                <a:spcPts val="0"/>
              </a:spcAft>
              <a:buClr>
                <a:srgbClr val="000000"/>
              </a:buClr>
              <a:buSzPts val="1400"/>
              <a:buChar char="●"/>
            </a:pPr>
            <a:r>
              <a:rPr lang="en" sz="1400">
                <a:solidFill>
                  <a:srgbClr val="000000"/>
                </a:solidFill>
              </a:rPr>
              <a:t>1733 Unique Songs (No acknowledgement of voicings)  - 288 with at least 1 woman author</a:t>
            </a:r>
            <a:r>
              <a:rPr lang="en" sz="1400">
                <a:solidFill>
                  <a:srgbClr val="000000"/>
                </a:solidFill>
              </a:rPr>
              <a:t> (17%)</a:t>
            </a:r>
            <a:endParaRPr sz="1400">
              <a:solidFill>
                <a:srgbClr val="000000"/>
              </a:solidFill>
            </a:endParaRPr>
          </a:p>
          <a:p>
            <a:pPr indent="0" lvl="0" marL="457200" rtl="0" algn="l">
              <a:spcBef>
                <a:spcPts val="1200"/>
              </a:spcBef>
              <a:spcAft>
                <a:spcPts val="0"/>
              </a:spcAft>
              <a:buNone/>
            </a:pPr>
            <a:r>
              <a:t/>
            </a:r>
            <a:endParaRPr sz="1600">
              <a:solidFill>
                <a:srgbClr val="000000"/>
              </a:solidFill>
            </a:endParaRPr>
          </a:p>
          <a:p>
            <a:pPr indent="-342900" lvl="0" marL="457200" rtl="0" algn="l">
              <a:spcBef>
                <a:spcPts val="1200"/>
              </a:spcBef>
              <a:spcAft>
                <a:spcPts val="0"/>
              </a:spcAft>
              <a:buClr>
                <a:srgbClr val="000000"/>
              </a:buClr>
              <a:buSzPts val="1800"/>
              <a:buChar char="●"/>
            </a:pPr>
            <a:r>
              <a:rPr lang="en">
                <a:solidFill>
                  <a:srgbClr val="000000"/>
                </a:solidFill>
              </a:rPr>
              <a:t>767 Authors</a:t>
            </a:r>
            <a:endParaRPr>
              <a:solidFill>
                <a:srgbClr val="000000"/>
              </a:solidFill>
            </a:endParaRPr>
          </a:p>
          <a:p>
            <a:pPr indent="-317500" lvl="1" marL="914400" rtl="0" algn="l">
              <a:spcBef>
                <a:spcPts val="0"/>
              </a:spcBef>
              <a:spcAft>
                <a:spcPts val="0"/>
              </a:spcAft>
              <a:buClr>
                <a:srgbClr val="000000"/>
              </a:buClr>
              <a:buSzPts val="1400"/>
              <a:buChar char="○"/>
            </a:pPr>
            <a:r>
              <a:rPr lang="en">
                <a:solidFill>
                  <a:srgbClr val="000000"/>
                </a:solidFill>
              </a:rPr>
              <a:t>Men: 615</a:t>
            </a:r>
            <a:endParaRPr>
              <a:solidFill>
                <a:srgbClr val="000000"/>
              </a:solidFill>
            </a:endParaRPr>
          </a:p>
          <a:p>
            <a:pPr indent="-317500" lvl="1" marL="914400" rtl="0" algn="l">
              <a:spcBef>
                <a:spcPts val="0"/>
              </a:spcBef>
              <a:spcAft>
                <a:spcPts val="0"/>
              </a:spcAft>
              <a:buClr>
                <a:srgbClr val="000000"/>
              </a:buClr>
              <a:buSzPts val="1400"/>
              <a:buChar char="○"/>
            </a:pPr>
            <a:r>
              <a:rPr lang="en">
                <a:solidFill>
                  <a:srgbClr val="000000"/>
                </a:solidFill>
              </a:rPr>
              <a:t>Women: 110</a:t>
            </a:r>
            <a:endParaRPr>
              <a:solidFill>
                <a:srgbClr val="000000"/>
              </a:solidFill>
            </a:endParaRPr>
          </a:p>
          <a:p>
            <a:pPr indent="-317500" lvl="1" marL="914400" rtl="0" algn="l">
              <a:spcBef>
                <a:spcPts val="0"/>
              </a:spcBef>
              <a:spcAft>
                <a:spcPts val="0"/>
              </a:spcAft>
              <a:buClr>
                <a:srgbClr val="000000"/>
              </a:buClr>
              <a:buSzPts val="1400"/>
              <a:buChar char="○"/>
            </a:pPr>
            <a:r>
              <a:rPr lang="en">
                <a:solidFill>
                  <a:srgbClr val="000000"/>
                </a:solidFill>
              </a:rPr>
              <a:t>Organizations</a:t>
            </a:r>
            <a:r>
              <a:rPr lang="en">
                <a:solidFill>
                  <a:srgbClr val="000000"/>
                </a:solidFill>
              </a:rPr>
              <a:t> 5</a:t>
            </a:r>
            <a:endParaRPr>
              <a:solidFill>
                <a:srgbClr val="000000"/>
              </a:solidFill>
            </a:endParaRPr>
          </a:p>
          <a:p>
            <a:pPr indent="-317500" lvl="1" marL="914400" rtl="0" algn="l">
              <a:spcBef>
                <a:spcPts val="0"/>
              </a:spcBef>
              <a:spcAft>
                <a:spcPts val="0"/>
              </a:spcAft>
              <a:buClr>
                <a:srgbClr val="000000"/>
              </a:buClr>
              <a:buSzPts val="1400"/>
              <a:buChar char="○"/>
            </a:pPr>
            <a:r>
              <a:rPr lang="en">
                <a:solidFill>
                  <a:srgbClr val="000000"/>
                </a:solidFill>
              </a:rPr>
              <a:t>Nonbinary: 0</a:t>
            </a:r>
            <a:endParaRPr>
              <a:solidFill>
                <a:srgbClr val="000000"/>
              </a:solidFill>
            </a:endParaRPr>
          </a:p>
          <a:p>
            <a:pPr indent="-317500" lvl="1" marL="914400" rtl="0" algn="l">
              <a:spcBef>
                <a:spcPts val="0"/>
              </a:spcBef>
              <a:spcAft>
                <a:spcPts val="0"/>
              </a:spcAft>
              <a:buClr>
                <a:srgbClr val="000000"/>
              </a:buClr>
              <a:buSzPts val="1400"/>
              <a:buChar char="○"/>
            </a:pPr>
            <a:r>
              <a:rPr lang="en">
                <a:solidFill>
                  <a:srgbClr val="000000"/>
                </a:solidFill>
              </a:rPr>
              <a:t>Unknown: 36</a:t>
            </a:r>
            <a:endParaRPr>
              <a:solidFill>
                <a:srgbClr val="000000"/>
              </a:solidFill>
            </a:endParaRPr>
          </a:p>
          <a:p>
            <a:pPr indent="-317500" lvl="2" marL="1371600" rtl="0" algn="l">
              <a:spcBef>
                <a:spcPts val="0"/>
              </a:spcBef>
              <a:spcAft>
                <a:spcPts val="0"/>
              </a:spcAft>
              <a:buClr>
                <a:srgbClr val="000000"/>
              </a:buClr>
              <a:buSzPts val="1400"/>
              <a:buChar char="■"/>
            </a:pPr>
            <a:r>
              <a:rPr lang="en">
                <a:solidFill>
                  <a:srgbClr val="000000"/>
                </a:solidFill>
              </a:rPr>
              <a:t>Composition award winners, </a:t>
            </a:r>
            <a:br>
              <a:rPr lang="en">
                <a:solidFill>
                  <a:srgbClr val="000000"/>
                </a:solidFill>
              </a:rPr>
            </a:br>
            <a:r>
              <a:rPr lang="en">
                <a:solidFill>
                  <a:srgbClr val="000000"/>
                </a:solidFill>
              </a:rPr>
              <a:t>missing bios, editors,</a:t>
            </a:r>
            <a:br>
              <a:rPr lang="en">
                <a:solidFill>
                  <a:srgbClr val="000000"/>
                </a:solidFill>
              </a:rPr>
            </a:br>
            <a:r>
              <a:rPr lang="en">
                <a:solidFill>
                  <a:srgbClr val="000000"/>
                </a:solidFill>
              </a:rPr>
              <a:t>international composers</a:t>
            </a:r>
            <a:br>
              <a:rPr lang="en">
                <a:solidFill>
                  <a:srgbClr val="000000"/>
                </a:solidFill>
              </a:rPr>
            </a:br>
            <a:r>
              <a:rPr lang="en">
                <a:solidFill>
                  <a:srgbClr val="000000"/>
                </a:solidFill>
              </a:rPr>
              <a:t>referenced in another source</a:t>
            </a:r>
            <a:br>
              <a:rPr lang="en">
                <a:solidFill>
                  <a:srgbClr val="000000"/>
                </a:solidFill>
              </a:rPr>
            </a:br>
            <a:r>
              <a:rPr lang="en">
                <a:solidFill>
                  <a:srgbClr val="000000"/>
                </a:solidFill>
              </a:rPr>
              <a:t>with no gender identifiers</a:t>
            </a:r>
            <a:endParaRPr>
              <a:solidFill>
                <a:srgbClr val="000000"/>
              </a:solidFill>
            </a:endParaRPr>
          </a:p>
        </p:txBody>
      </p:sp>
      <p:pic>
        <p:nvPicPr>
          <p:cNvPr id="152" name="Google Shape;152;p27" title="Points scored"/>
          <p:cNvPicPr preferRelativeResize="0"/>
          <p:nvPr/>
        </p:nvPicPr>
        <p:blipFill>
          <a:blip r:embed="rId3">
            <a:alphaModFix/>
          </a:blip>
          <a:stretch>
            <a:fillRect/>
          </a:stretch>
        </p:blipFill>
        <p:spPr>
          <a:xfrm>
            <a:off x="4313100" y="2135475"/>
            <a:ext cx="4632624" cy="2864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National Breakdown of 2014/2015 - 2019/2020</a:t>
            </a:r>
            <a:endParaRPr/>
          </a:p>
        </p:txBody>
      </p:sp>
      <p:sp>
        <p:nvSpPr>
          <p:cNvPr id="158" name="Google Shape;158;p28"/>
          <p:cNvSpPr txBox="1"/>
          <p:nvPr>
            <p:ph idx="1" type="body"/>
          </p:nvPr>
        </p:nvSpPr>
        <p:spPr>
          <a:xfrm>
            <a:off x="311700" y="1152475"/>
            <a:ext cx="4260300" cy="3416400"/>
          </a:xfrm>
          <a:prstGeom prst="rect">
            <a:avLst/>
          </a:prstGeom>
        </p:spPr>
        <p:txBody>
          <a:bodyPr anchorCtr="0" anchor="t" bIns="91425" lIns="91425" spcFirstLastPara="1" rIns="91425" wrap="square" tIns="91425">
            <a:normAutofit/>
          </a:bodyPr>
          <a:lstStyle/>
          <a:p>
            <a:pPr indent="0" lvl="0" marL="171450" rtl="0" algn="l">
              <a:spcBef>
                <a:spcPts val="0"/>
              </a:spcBef>
              <a:spcAft>
                <a:spcPts val="0"/>
              </a:spcAft>
              <a:buNone/>
            </a:pPr>
            <a:r>
              <a:rPr lang="en">
                <a:solidFill>
                  <a:srgbClr val="000000"/>
                </a:solidFill>
              </a:rPr>
              <a:t>Most Commonly Programmed Authors</a:t>
            </a:r>
            <a:endParaRPr>
              <a:solidFill>
                <a:srgbClr val="000000"/>
              </a:solidFill>
            </a:endParaRPr>
          </a:p>
          <a:p>
            <a:pPr indent="-317500" lvl="1" marL="914400" rtl="0" algn="l">
              <a:spcBef>
                <a:spcPts val="1200"/>
              </a:spcBef>
              <a:spcAft>
                <a:spcPts val="0"/>
              </a:spcAft>
              <a:buClr>
                <a:srgbClr val="000000"/>
              </a:buClr>
              <a:buSzPts val="1400"/>
              <a:buChar char="○"/>
            </a:pPr>
            <a:r>
              <a:rPr lang="en">
                <a:solidFill>
                  <a:srgbClr val="000000"/>
                </a:solidFill>
              </a:rPr>
              <a:t>24 Total</a:t>
            </a:r>
            <a:endParaRPr>
              <a:solidFill>
                <a:srgbClr val="000000"/>
              </a:solidFill>
            </a:endParaRPr>
          </a:p>
          <a:p>
            <a:pPr indent="-317500" lvl="1" marL="914400" rtl="0" algn="l">
              <a:spcBef>
                <a:spcPts val="0"/>
              </a:spcBef>
              <a:spcAft>
                <a:spcPts val="0"/>
              </a:spcAft>
              <a:buClr>
                <a:srgbClr val="000000"/>
              </a:buClr>
              <a:buSzPts val="1400"/>
              <a:buChar char="○"/>
            </a:pPr>
            <a:r>
              <a:rPr lang="en">
                <a:solidFill>
                  <a:srgbClr val="000000"/>
                </a:solidFill>
              </a:rPr>
              <a:t>6 Women</a:t>
            </a:r>
            <a:endParaRPr>
              <a:solidFill>
                <a:srgbClr val="000000"/>
              </a:solidFill>
            </a:endParaRPr>
          </a:p>
          <a:p>
            <a:pPr indent="-317500" lvl="1" marL="914400" rtl="0" algn="l">
              <a:spcBef>
                <a:spcPts val="0"/>
              </a:spcBef>
              <a:spcAft>
                <a:spcPts val="0"/>
              </a:spcAft>
              <a:buClr>
                <a:srgbClr val="000000"/>
              </a:buClr>
              <a:buSzPts val="1400"/>
              <a:buChar char="○"/>
            </a:pPr>
            <a:r>
              <a:rPr lang="en">
                <a:solidFill>
                  <a:srgbClr val="000000"/>
                </a:solidFill>
              </a:rPr>
              <a:t>18 Men</a:t>
            </a:r>
            <a:endParaRPr>
              <a:solidFill>
                <a:srgbClr val="000000"/>
              </a:solidFill>
            </a:endParaRPr>
          </a:p>
          <a:p>
            <a:pPr indent="-317500" lvl="1" marL="914400" rtl="0" algn="l">
              <a:spcBef>
                <a:spcPts val="0"/>
              </a:spcBef>
              <a:spcAft>
                <a:spcPts val="0"/>
              </a:spcAft>
              <a:buClr>
                <a:srgbClr val="000000"/>
              </a:buClr>
              <a:buSzPts val="1400"/>
              <a:buChar char="○"/>
            </a:pPr>
            <a:r>
              <a:rPr lang="en">
                <a:solidFill>
                  <a:srgbClr val="000000"/>
                </a:solidFill>
              </a:rPr>
              <a:t>0 Nonbinary/Unknown</a:t>
            </a:r>
            <a:endParaRPr>
              <a:solidFill>
                <a:srgbClr val="000000"/>
              </a:solidFill>
            </a:endParaRPr>
          </a:p>
          <a:p>
            <a:pPr indent="0" lvl="0" marL="914400" rtl="0" algn="l">
              <a:spcBef>
                <a:spcPts val="1200"/>
              </a:spcBef>
              <a:spcAft>
                <a:spcPts val="1200"/>
              </a:spcAft>
              <a:buNone/>
            </a:pPr>
            <a:r>
              <a:t/>
            </a:r>
            <a:endParaRPr>
              <a:solidFill>
                <a:srgbClr val="000000"/>
              </a:solidFill>
            </a:endParaRPr>
          </a:p>
        </p:txBody>
      </p:sp>
      <p:pic>
        <p:nvPicPr>
          <p:cNvPr id="159" name="Google Shape;159;p28"/>
          <p:cNvPicPr preferRelativeResize="0"/>
          <p:nvPr/>
        </p:nvPicPr>
        <p:blipFill>
          <a:blip r:embed="rId3">
            <a:alphaModFix/>
          </a:blip>
          <a:stretch>
            <a:fillRect/>
          </a:stretch>
        </p:blipFill>
        <p:spPr>
          <a:xfrm>
            <a:off x="5519350" y="1093925"/>
            <a:ext cx="3130600" cy="3740926"/>
          </a:xfrm>
          <a:prstGeom prst="rect">
            <a:avLst/>
          </a:prstGeom>
          <a:noFill/>
          <a:ln>
            <a:noFill/>
          </a:ln>
        </p:spPr>
      </p:pic>
      <p:pic>
        <p:nvPicPr>
          <p:cNvPr id="160" name="Google Shape;160;p28" title="Points scored"/>
          <p:cNvPicPr preferRelativeResize="0"/>
          <p:nvPr/>
        </p:nvPicPr>
        <p:blipFill>
          <a:blip r:embed="rId4">
            <a:alphaModFix/>
          </a:blip>
          <a:stretch>
            <a:fillRect/>
          </a:stretch>
        </p:blipFill>
        <p:spPr>
          <a:xfrm>
            <a:off x="498548" y="2790825"/>
            <a:ext cx="3419775" cy="21145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National Breakdown of 2014/2015 - 2019/2020</a:t>
            </a:r>
            <a:endParaRPr i="1"/>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66" name="Google Shape;166;p29"/>
          <p:cNvSpPr txBox="1"/>
          <p:nvPr>
            <p:ph idx="1" type="body"/>
          </p:nvPr>
        </p:nvSpPr>
        <p:spPr>
          <a:xfrm>
            <a:off x="311700" y="1152475"/>
            <a:ext cx="52335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rgbClr val="000000"/>
              </a:buClr>
              <a:buSzPts val="1800"/>
              <a:buChar char="●"/>
            </a:pPr>
            <a:r>
              <a:rPr lang="en">
                <a:solidFill>
                  <a:srgbClr val="000000"/>
                </a:solidFill>
              </a:rPr>
              <a:t>These </a:t>
            </a:r>
            <a:r>
              <a:rPr lang="en">
                <a:solidFill>
                  <a:srgbClr val="000000"/>
                </a:solidFill>
              </a:rPr>
              <a:t>6 most commonly programmed women composers collectively had 174 works programmed</a:t>
            </a:r>
            <a:endParaRPr>
              <a:solidFill>
                <a:srgbClr val="000000"/>
              </a:solidFill>
            </a:endParaRPr>
          </a:p>
          <a:p>
            <a:pPr indent="-317500" lvl="1" marL="914400" rtl="0" algn="l">
              <a:spcBef>
                <a:spcPts val="0"/>
              </a:spcBef>
              <a:spcAft>
                <a:spcPts val="0"/>
              </a:spcAft>
              <a:buClr>
                <a:srgbClr val="000000"/>
              </a:buClr>
              <a:buSzPts val="1400"/>
              <a:buChar char="○"/>
            </a:pPr>
            <a:r>
              <a:rPr lang="en">
                <a:solidFill>
                  <a:srgbClr val="000000"/>
                </a:solidFill>
              </a:rPr>
              <a:t>Unique Works and Total Works</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5% of woman authors comprise ~39% of all works programmed with at least one woman author</a:t>
            </a:r>
            <a:endParaRPr>
              <a:solidFill>
                <a:srgbClr val="000000"/>
              </a:solidFill>
            </a:endParaRPr>
          </a:p>
        </p:txBody>
      </p:sp>
      <p:pic>
        <p:nvPicPr>
          <p:cNvPr id="167" name="Google Shape;167;p29"/>
          <p:cNvPicPr preferRelativeResize="0"/>
          <p:nvPr/>
        </p:nvPicPr>
        <p:blipFill>
          <a:blip r:embed="rId3">
            <a:alphaModFix/>
          </a:blip>
          <a:stretch>
            <a:fillRect/>
          </a:stretch>
        </p:blipFill>
        <p:spPr>
          <a:xfrm>
            <a:off x="5519350" y="1093925"/>
            <a:ext cx="3130600" cy="374092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30"/>
          <p:cNvSpPr txBox="1"/>
          <p:nvPr>
            <p:ph type="title"/>
          </p:nvPr>
        </p:nvSpPr>
        <p:spPr>
          <a:xfrm>
            <a:off x="156475" y="445025"/>
            <a:ext cx="8865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400"/>
              <a:t>National Hits of 2014/15-2019/2020: Works </a:t>
            </a:r>
            <a:r>
              <a:rPr lang="en" sz="2400"/>
              <a:t>performed</a:t>
            </a:r>
            <a:r>
              <a:rPr lang="en" sz="2400"/>
              <a:t> 8+ Times</a:t>
            </a:r>
            <a:endParaRPr i="1" sz="2400"/>
          </a:p>
          <a:p>
            <a:pPr indent="0" lvl="0" marL="0" rtl="0" algn="l">
              <a:spcBef>
                <a:spcPts val="0"/>
              </a:spcBef>
              <a:spcAft>
                <a:spcPts val="0"/>
              </a:spcAft>
              <a:buSzPts val="990"/>
              <a:buNone/>
            </a:pPr>
            <a:r>
              <a:t/>
            </a:r>
            <a:endParaRPr sz="2400"/>
          </a:p>
        </p:txBody>
      </p:sp>
      <p:sp>
        <p:nvSpPr>
          <p:cNvPr id="173" name="Google Shape;173;p30"/>
          <p:cNvSpPr txBox="1"/>
          <p:nvPr>
            <p:ph idx="1" type="body"/>
          </p:nvPr>
        </p:nvSpPr>
        <p:spPr>
          <a:xfrm>
            <a:off x="311700" y="1152475"/>
            <a:ext cx="4260300" cy="3416400"/>
          </a:xfrm>
          <a:prstGeom prst="rect">
            <a:avLst/>
          </a:prstGeom>
        </p:spPr>
        <p:txBody>
          <a:bodyPr anchorCtr="0" anchor="t" bIns="91425" lIns="91425" spcFirstLastPara="1" rIns="91425" wrap="square" tIns="91425">
            <a:normAutofit/>
          </a:bodyPr>
          <a:lstStyle/>
          <a:p>
            <a:pPr indent="-317500" lvl="1" marL="914400" rtl="0" algn="l">
              <a:spcBef>
                <a:spcPts val="0"/>
              </a:spcBef>
              <a:spcAft>
                <a:spcPts val="0"/>
              </a:spcAft>
              <a:buSzPts val="1400"/>
              <a:buChar char="○"/>
            </a:pPr>
            <a:r>
              <a:t/>
            </a:r>
            <a:endParaRPr/>
          </a:p>
          <a:p>
            <a:pPr indent="0" lvl="0" marL="914400" rtl="0" algn="l">
              <a:spcBef>
                <a:spcPts val="1200"/>
              </a:spcBef>
              <a:spcAft>
                <a:spcPts val="1200"/>
              </a:spcAft>
              <a:buNone/>
            </a:pPr>
            <a:r>
              <a:t/>
            </a:r>
            <a:endParaRPr/>
          </a:p>
        </p:txBody>
      </p:sp>
      <p:pic>
        <p:nvPicPr>
          <p:cNvPr id="174" name="Google Shape;174;p30"/>
          <p:cNvPicPr preferRelativeResize="0"/>
          <p:nvPr/>
        </p:nvPicPr>
        <p:blipFill>
          <a:blip r:embed="rId3">
            <a:alphaModFix/>
          </a:blip>
          <a:stretch>
            <a:fillRect/>
          </a:stretch>
        </p:blipFill>
        <p:spPr>
          <a:xfrm>
            <a:off x="156468" y="1170125"/>
            <a:ext cx="8865801" cy="35412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31"/>
          <p:cNvSpPr txBox="1"/>
          <p:nvPr/>
        </p:nvSpPr>
        <p:spPr>
          <a:xfrm>
            <a:off x="1751875" y="914800"/>
            <a:ext cx="897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pic>
        <p:nvPicPr>
          <p:cNvPr id="180" name="Google Shape;180;p31" title="Points scored"/>
          <p:cNvPicPr preferRelativeResize="0"/>
          <p:nvPr/>
        </p:nvPicPr>
        <p:blipFill>
          <a:blip r:embed="rId3">
            <a:alphaModFix/>
          </a:blip>
          <a:stretch>
            <a:fillRect/>
          </a:stretch>
        </p:blipFill>
        <p:spPr>
          <a:xfrm>
            <a:off x="814951" y="210650"/>
            <a:ext cx="7581276" cy="4687750"/>
          </a:xfrm>
          <a:prstGeom prst="rect">
            <a:avLst/>
          </a:prstGeom>
          <a:noFill/>
          <a:ln>
            <a:noFill/>
          </a:ln>
        </p:spPr>
      </p:pic>
      <p:sp>
        <p:nvSpPr>
          <p:cNvPr id="181" name="Google Shape;181;p31"/>
          <p:cNvSpPr txBox="1"/>
          <p:nvPr/>
        </p:nvSpPr>
        <p:spPr>
          <a:xfrm>
            <a:off x="1672077" y="1208008"/>
            <a:ext cx="644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Proxima Nova"/>
                <a:ea typeface="Proxima Nova"/>
                <a:cs typeface="Proxima Nova"/>
                <a:sym typeface="Proxima Nova"/>
              </a:rPr>
              <a:t>26</a:t>
            </a:r>
            <a:endParaRPr>
              <a:latin typeface="Proxima Nova"/>
              <a:ea typeface="Proxima Nova"/>
              <a:cs typeface="Proxima Nova"/>
              <a:sym typeface="Proxima Nova"/>
            </a:endParaRPr>
          </a:p>
        </p:txBody>
      </p:sp>
      <p:sp>
        <p:nvSpPr>
          <p:cNvPr id="182" name="Google Shape;182;p31"/>
          <p:cNvSpPr txBox="1"/>
          <p:nvPr/>
        </p:nvSpPr>
        <p:spPr>
          <a:xfrm>
            <a:off x="2573275" y="2571750"/>
            <a:ext cx="7191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Proxima Nova"/>
                <a:ea typeface="Proxima Nova"/>
                <a:cs typeface="Proxima Nova"/>
                <a:sym typeface="Proxima Nova"/>
              </a:rPr>
              <a:t>8</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183" name="Google Shape;183;p31"/>
          <p:cNvSpPr txBox="1"/>
          <p:nvPr/>
        </p:nvSpPr>
        <p:spPr>
          <a:xfrm>
            <a:off x="3508325" y="2765850"/>
            <a:ext cx="7191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Proxima Nova"/>
                <a:ea typeface="Proxima Nova"/>
                <a:cs typeface="Proxima Nova"/>
                <a:sym typeface="Proxima Nova"/>
              </a:rPr>
              <a:t>2</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184" name="Google Shape;184;p31"/>
          <p:cNvSpPr txBox="1"/>
          <p:nvPr/>
        </p:nvSpPr>
        <p:spPr>
          <a:xfrm>
            <a:off x="4443375" y="2765850"/>
            <a:ext cx="719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Proxima Nova"/>
                <a:ea typeface="Proxima Nova"/>
                <a:cs typeface="Proxima Nova"/>
                <a:sym typeface="Proxima Nova"/>
              </a:rPr>
              <a:t>1</a:t>
            </a:r>
            <a:endParaRPr>
              <a:latin typeface="Proxima Nova"/>
              <a:ea typeface="Proxima Nova"/>
              <a:cs typeface="Proxima Nova"/>
              <a:sym typeface="Proxima Nova"/>
            </a:endParaRPr>
          </a:p>
        </p:txBody>
      </p:sp>
      <p:sp>
        <p:nvSpPr>
          <p:cNvPr id="185" name="Google Shape;185;p31"/>
          <p:cNvSpPr txBox="1"/>
          <p:nvPr/>
        </p:nvSpPr>
        <p:spPr>
          <a:xfrm>
            <a:off x="5378425" y="2873550"/>
            <a:ext cx="719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Proxima Nova"/>
                <a:ea typeface="Proxima Nova"/>
                <a:cs typeface="Proxima Nova"/>
                <a:sym typeface="Proxima Nova"/>
              </a:rPr>
              <a:t>0</a:t>
            </a:r>
            <a:endParaRPr>
              <a:latin typeface="Proxima Nova"/>
              <a:ea typeface="Proxima Nova"/>
              <a:cs typeface="Proxima Nova"/>
              <a:sym typeface="Proxima Nova"/>
            </a:endParaRPr>
          </a:p>
        </p:txBody>
      </p:sp>
      <p:sp>
        <p:nvSpPr>
          <p:cNvPr id="186" name="Google Shape;186;p31"/>
          <p:cNvSpPr txBox="1"/>
          <p:nvPr/>
        </p:nvSpPr>
        <p:spPr>
          <a:xfrm>
            <a:off x="6251775" y="2873550"/>
            <a:ext cx="719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Proxima Nova"/>
                <a:ea typeface="Proxima Nova"/>
                <a:cs typeface="Proxima Nova"/>
                <a:sym typeface="Proxima Nova"/>
              </a:rPr>
              <a:t>0</a:t>
            </a:r>
            <a:endParaRPr>
              <a:latin typeface="Proxima Nova"/>
              <a:ea typeface="Proxima Nova"/>
              <a:cs typeface="Proxima Nova"/>
              <a:sym typeface="Proxima Nova"/>
            </a:endParaRPr>
          </a:p>
        </p:txBody>
      </p:sp>
      <p:sp>
        <p:nvSpPr>
          <p:cNvPr id="187" name="Google Shape;187;p31"/>
          <p:cNvSpPr txBox="1"/>
          <p:nvPr/>
        </p:nvSpPr>
        <p:spPr>
          <a:xfrm>
            <a:off x="7324725" y="2873550"/>
            <a:ext cx="719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Proxima Nova"/>
                <a:ea typeface="Proxima Nova"/>
                <a:cs typeface="Proxima Nova"/>
                <a:sym typeface="Proxima Nova"/>
              </a:rPr>
              <a:t>0</a:t>
            </a:r>
            <a:endParaRPr>
              <a:latin typeface="Proxima Nova"/>
              <a:ea typeface="Proxima Nova"/>
              <a:cs typeface="Proxima Nova"/>
              <a:sym typeface="Proxima Nov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pic>
        <p:nvPicPr>
          <p:cNvPr id="192" name="Google Shape;192;p32" title="Points scored"/>
          <p:cNvPicPr preferRelativeResize="0"/>
          <p:nvPr/>
        </p:nvPicPr>
        <p:blipFill>
          <a:blip r:embed="rId3">
            <a:alphaModFix/>
          </a:blip>
          <a:stretch>
            <a:fillRect/>
          </a:stretch>
        </p:blipFill>
        <p:spPr>
          <a:xfrm>
            <a:off x="164425" y="128368"/>
            <a:ext cx="4340376" cy="2683799"/>
          </a:xfrm>
          <a:prstGeom prst="rect">
            <a:avLst/>
          </a:prstGeom>
          <a:noFill/>
          <a:ln>
            <a:noFill/>
          </a:ln>
        </p:spPr>
      </p:pic>
      <p:sp>
        <p:nvSpPr>
          <p:cNvPr id="193" name="Google Shape;193;p32"/>
          <p:cNvSpPr txBox="1"/>
          <p:nvPr/>
        </p:nvSpPr>
        <p:spPr>
          <a:xfrm>
            <a:off x="2472600" y="4653650"/>
            <a:ext cx="5645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dk2"/>
                </a:solidFill>
                <a:latin typeface="Proxima Nova"/>
                <a:ea typeface="Proxima Nova"/>
                <a:cs typeface="Proxima Nova"/>
                <a:sym typeface="Proxima Nova"/>
                <a:hlinkClick r:id="rId4">
                  <a:extLst>
                    <a:ext uri="{A12FA001-AC4F-418D-AE19-62706E023703}">
                      <ahyp:hlinkClr val="tx"/>
                    </a:ext>
                  </a:extLst>
                </a:hlinkClick>
              </a:rPr>
              <a:t>https://nces.ed.gov/programs/digest/d19/tables/dt19_203.60.asp</a:t>
            </a:r>
            <a:endParaRPr>
              <a:solidFill>
                <a:schemeClr val="dk2"/>
              </a:solidFill>
              <a:latin typeface="Proxima Nova"/>
              <a:ea typeface="Proxima Nova"/>
              <a:cs typeface="Proxima Nova"/>
              <a:sym typeface="Proxima Nova"/>
            </a:endParaRPr>
          </a:p>
        </p:txBody>
      </p:sp>
      <p:pic>
        <p:nvPicPr>
          <p:cNvPr id="194" name="Google Shape;194;p32" title="Points scored"/>
          <p:cNvPicPr preferRelativeResize="0"/>
          <p:nvPr/>
        </p:nvPicPr>
        <p:blipFill>
          <a:blip r:embed="rId5">
            <a:alphaModFix/>
          </a:blip>
          <a:stretch>
            <a:fillRect/>
          </a:stretch>
        </p:blipFill>
        <p:spPr>
          <a:xfrm>
            <a:off x="4572000" y="1970983"/>
            <a:ext cx="4426725" cy="273719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id="199" name="Google Shape;199;p33"/>
          <p:cNvPicPr preferRelativeResize="0"/>
          <p:nvPr/>
        </p:nvPicPr>
        <p:blipFill>
          <a:blip r:embed="rId3">
            <a:alphaModFix/>
          </a:blip>
          <a:stretch>
            <a:fillRect/>
          </a:stretch>
        </p:blipFill>
        <p:spPr>
          <a:xfrm>
            <a:off x="1442650" y="941524"/>
            <a:ext cx="6548383" cy="3991476"/>
          </a:xfrm>
          <a:prstGeom prst="rect">
            <a:avLst/>
          </a:prstGeom>
          <a:noFill/>
          <a:ln>
            <a:noFill/>
          </a:ln>
        </p:spPr>
      </p:pic>
      <p:sp>
        <p:nvSpPr>
          <p:cNvPr id="200" name="Google Shape;200;p33"/>
          <p:cNvSpPr txBox="1"/>
          <p:nvPr/>
        </p:nvSpPr>
        <p:spPr>
          <a:xfrm>
            <a:off x="6698050" y="941525"/>
            <a:ext cx="1815000" cy="400200"/>
          </a:xfrm>
          <a:prstGeom prst="rect">
            <a:avLst/>
          </a:prstGeom>
          <a:solidFill>
            <a:srgbClr val="FF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201" name="Google Shape;201;p33"/>
          <p:cNvSpPr txBox="1"/>
          <p:nvPr/>
        </p:nvSpPr>
        <p:spPr>
          <a:xfrm>
            <a:off x="2637800" y="3894440"/>
            <a:ext cx="947700" cy="954300"/>
          </a:xfrm>
          <a:prstGeom prst="rect">
            <a:avLst/>
          </a:prstGeom>
          <a:solidFill>
            <a:srgbClr val="FF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Roboto"/>
                <a:ea typeface="Roboto"/>
                <a:cs typeface="Roboto"/>
                <a:sym typeface="Roboto"/>
              </a:rPr>
              <a:t>Women</a:t>
            </a:r>
            <a:endParaRPr sz="1000">
              <a:latin typeface="Roboto"/>
              <a:ea typeface="Roboto"/>
              <a:cs typeface="Roboto"/>
              <a:sym typeface="Roboto"/>
            </a:endParaRPr>
          </a:p>
          <a:p>
            <a:pPr indent="0" lvl="0" marL="0" rtl="0" algn="l">
              <a:spcBef>
                <a:spcPts val="0"/>
              </a:spcBef>
              <a:spcAft>
                <a:spcPts val="0"/>
              </a:spcAft>
              <a:buNone/>
            </a:pPr>
            <a:r>
              <a:rPr lang="en" sz="1000">
                <a:latin typeface="Roboto"/>
                <a:ea typeface="Roboto"/>
                <a:cs typeface="Roboto"/>
                <a:sym typeface="Roboto"/>
              </a:rPr>
              <a:t>authors</a:t>
            </a:r>
            <a:br>
              <a:rPr lang="en" sz="1000">
                <a:latin typeface="Roboto"/>
                <a:ea typeface="Roboto"/>
                <a:cs typeface="Roboto"/>
                <a:sym typeface="Roboto"/>
              </a:rPr>
            </a:br>
            <a:r>
              <a:rPr lang="en" sz="1000">
                <a:latin typeface="Roboto"/>
                <a:ea typeface="Roboto"/>
                <a:cs typeface="Roboto"/>
                <a:sym typeface="Roboto"/>
              </a:rPr>
              <a:t>present in 1</a:t>
            </a:r>
            <a:br>
              <a:rPr lang="en" sz="1000">
                <a:latin typeface="Roboto"/>
                <a:ea typeface="Roboto"/>
                <a:cs typeface="Roboto"/>
                <a:sym typeface="Roboto"/>
              </a:rPr>
            </a:br>
            <a:r>
              <a:rPr lang="en" sz="1000">
                <a:latin typeface="Roboto"/>
                <a:ea typeface="Roboto"/>
                <a:cs typeface="Roboto"/>
                <a:sym typeface="Roboto"/>
              </a:rPr>
              <a:t>conference</a:t>
            </a:r>
            <a:br>
              <a:rPr lang="en" sz="1000">
                <a:latin typeface="Roboto"/>
                <a:ea typeface="Roboto"/>
                <a:cs typeface="Roboto"/>
                <a:sym typeface="Roboto"/>
              </a:rPr>
            </a:br>
            <a:r>
              <a:rPr lang="en" sz="1000">
                <a:latin typeface="Roboto"/>
                <a:ea typeface="Roboto"/>
                <a:cs typeface="Roboto"/>
                <a:sym typeface="Roboto"/>
              </a:rPr>
              <a:t>year</a:t>
            </a:r>
            <a:endParaRPr sz="1000">
              <a:latin typeface="Roboto"/>
              <a:ea typeface="Roboto"/>
              <a:cs typeface="Roboto"/>
              <a:sym typeface="Roboto"/>
            </a:endParaRPr>
          </a:p>
        </p:txBody>
      </p:sp>
      <p:sp>
        <p:nvSpPr>
          <p:cNvPr id="202" name="Google Shape;202;p33"/>
          <p:cNvSpPr txBox="1"/>
          <p:nvPr/>
        </p:nvSpPr>
        <p:spPr>
          <a:xfrm>
            <a:off x="3517675" y="3903124"/>
            <a:ext cx="947700" cy="954300"/>
          </a:xfrm>
          <a:prstGeom prst="rect">
            <a:avLst/>
          </a:prstGeom>
          <a:solidFill>
            <a:srgbClr val="FF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Roboto"/>
                <a:ea typeface="Roboto"/>
                <a:cs typeface="Roboto"/>
                <a:sym typeface="Roboto"/>
              </a:rPr>
              <a:t>Women</a:t>
            </a:r>
            <a:endParaRPr sz="1000">
              <a:latin typeface="Roboto"/>
              <a:ea typeface="Roboto"/>
              <a:cs typeface="Roboto"/>
              <a:sym typeface="Roboto"/>
            </a:endParaRPr>
          </a:p>
          <a:p>
            <a:pPr indent="0" lvl="0" marL="0" rtl="0" algn="l">
              <a:spcBef>
                <a:spcPts val="0"/>
              </a:spcBef>
              <a:spcAft>
                <a:spcPts val="0"/>
              </a:spcAft>
              <a:buNone/>
            </a:pPr>
            <a:r>
              <a:rPr lang="en" sz="1000">
                <a:latin typeface="Roboto"/>
                <a:ea typeface="Roboto"/>
                <a:cs typeface="Roboto"/>
                <a:sym typeface="Roboto"/>
              </a:rPr>
              <a:t>authors</a:t>
            </a:r>
            <a:br>
              <a:rPr lang="en" sz="1000">
                <a:latin typeface="Roboto"/>
                <a:ea typeface="Roboto"/>
                <a:cs typeface="Roboto"/>
                <a:sym typeface="Roboto"/>
              </a:rPr>
            </a:br>
            <a:r>
              <a:rPr lang="en" sz="1000">
                <a:latin typeface="Roboto"/>
                <a:ea typeface="Roboto"/>
                <a:cs typeface="Roboto"/>
                <a:sym typeface="Roboto"/>
              </a:rPr>
              <a:t>present in 2</a:t>
            </a:r>
            <a:br>
              <a:rPr lang="en" sz="1000">
                <a:latin typeface="Roboto"/>
                <a:ea typeface="Roboto"/>
                <a:cs typeface="Roboto"/>
                <a:sym typeface="Roboto"/>
              </a:rPr>
            </a:br>
            <a:r>
              <a:rPr lang="en" sz="1000">
                <a:latin typeface="Roboto"/>
                <a:ea typeface="Roboto"/>
                <a:cs typeface="Roboto"/>
                <a:sym typeface="Roboto"/>
              </a:rPr>
              <a:t>conference</a:t>
            </a:r>
            <a:br>
              <a:rPr lang="en" sz="1000">
                <a:latin typeface="Roboto"/>
                <a:ea typeface="Roboto"/>
                <a:cs typeface="Roboto"/>
                <a:sym typeface="Roboto"/>
              </a:rPr>
            </a:br>
            <a:r>
              <a:rPr lang="en" sz="1000">
                <a:latin typeface="Roboto"/>
                <a:ea typeface="Roboto"/>
                <a:cs typeface="Roboto"/>
                <a:sym typeface="Roboto"/>
              </a:rPr>
              <a:t>years</a:t>
            </a:r>
            <a:endParaRPr sz="1000">
              <a:latin typeface="Roboto"/>
              <a:ea typeface="Roboto"/>
              <a:cs typeface="Roboto"/>
              <a:sym typeface="Roboto"/>
            </a:endParaRPr>
          </a:p>
        </p:txBody>
      </p:sp>
      <p:sp>
        <p:nvSpPr>
          <p:cNvPr id="203" name="Google Shape;203;p33"/>
          <p:cNvSpPr txBox="1"/>
          <p:nvPr/>
        </p:nvSpPr>
        <p:spPr>
          <a:xfrm>
            <a:off x="4373450" y="3901164"/>
            <a:ext cx="947700" cy="954300"/>
          </a:xfrm>
          <a:prstGeom prst="rect">
            <a:avLst/>
          </a:prstGeom>
          <a:solidFill>
            <a:srgbClr val="FF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Roboto"/>
                <a:ea typeface="Roboto"/>
                <a:cs typeface="Roboto"/>
                <a:sym typeface="Roboto"/>
              </a:rPr>
              <a:t>Women</a:t>
            </a:r>
            <a:endParaRPr sz="1000">
              <a:latin typeface="Roboto"/>
              <a:ea typeface="Roboto"/>
              <a:cs typeface="Roboto"/>
              <a:sym typeface="Roboto"/>
            </a:endParaRPr>
          </a:p>
          <a:p>
            <a:pPr indent="0" lvl="0" marL="0" rtl="0" algn="l">
              <a:spcBef>
                <a:spcPts val="0"/>
              </a:spcBef>
              <a:spcAft>
                <a:spcPts val="0"/>
              </a:spcAft>
              <a:buNone/>
            </a:pPr>
            <a:r>
              <a:rPr lang="en" sz="1000">
                <a:latin typeface="Roboto"/>
                <a:ea typeface="Roboto"/>
                <a:cs typeface="Roboto"/>
                <a:sym typeface="Roboto"/>
              </a:rPr>
              <a:t>authors</a:t>
            </a:r>
            <a:br>
              <a:rPr lang="en" sz="1000">
                <a:latin typeface="Roboto"/>
                <a:ea typeface="Roboto"/>
                <a:cs typeface="Roboto"/>
                <a:sym typeface="Roboto"/>
              </a:rPr>
            </a:br>
            <a:r>
              <a:rPr lang="en" sz="1000">
                <a:latin typeface="Roboto"/>
                <a:ea typeface="Roboto"/>
                <a:cs typeface="Roboto"/>
                <a:sym typeface="Roboto"/>
              </a:rPr>
              <a:t>present in 3</a:t>
            </a:r>
            <a:br>
              <a:rPr lang="en" sz="1000">
                <a:latin typeface="Roboto"/>
                <a:ea typeface="Roboto"/>
                <a:cs typeface="Roboto"/>
                <a:sym typeface="Roboto"/>
              </a:rPr>
            </a:br>
            <a:r>
              <a:rPr lang="en" sz="1000">
                <a:latin typeface="Roboto"/>
                <a:ea typeface="Roboto"/>
                <a:cs typeface="Roboto"/>
                <a:sym typeface="Roboto"/>
              </a:rPr>
              <a:t>conference</a:t>
            </a:r>
            <a:br>
              <a:rPr lang="en" sz="1000">
                <a:latin typeface="Roboto"/>
                <a:ea typeface="Roboto"/>
                <a:cs typeface="Roboto"/>
                <a:sym typeface="Roboto"/>
              </a:rPr>
            </a:br>
            <a:r>
              <a:rPr lang="en" sz="1000">
                <a:latin typeface="Roboto"/>
                <a:ea typeface="Roboto"/>
                <a:cs typeface="Roboto"/>
                <a:sym typeface="Roboto"/>
              </a:rPr>
              <a:t>years</a:t>
            </a:r>
            <a:endParaRPr sz="1000">
              <a:latin typeface="Roboto"/>
              <a:ea typeface="Roboto"/>
              <a:cs typeface="Roboto"/>
              <a:sym typeface="Roboto"/>
            </a:endParaRPr>
          </a:p>
        </p:txBody>
      </p:sp>
      <p:sp>
        <p:nvSpPr>
          <p:cNvPr id="204" name="Google Shape;204;p33"/>
          <p:cNvSpPr txBox="1"/>
          <p:nvPr/>
        </p:nvSpPr>
        <p:spPr>
          <a:xfrm>
            <a:off x="5185850" y="3966825"/>
            <a:ext cx="947700" cy="954300"/>
          </a:xfrm>
          <a:prstGeom prst="rect">
            <a:avLst/>
          </a:prstGeom>
          <a:solidFill>
            <a:srgbClr val="FF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Roboto"/>
                <a:ea typeface="Roboto"/>
                <a:cs typeface="Roboto"/>
                <a:sym typeface="Roboto"/>
              </a:rPr>
              <a:t>Women</a:t>
            </a:r>
            <a:endParaRPr sz="1000">
              <a:latin typeface="Roboto"/>
              <a:ea typeface="Roboto"/>
              <a:cs typeface="Roboto"/>
              <a:sym typeface="Roboto"/>
            </a:endParaRPr>
          </a:p>
          <a:p>
            <a:pPr indent="0" lvl="0" marL="0" rtl="0" algn="l">
              <a:spcBef>
                <a:spcPts val="0"/>
              </a:spcBef>
              <a:spcAft>
                <a:spcPts val="0"/>
              </a:spcAft>
              <a:buNone/>
            </a:pPr>
            <a:r>
              <a:rPr lang="en" sz="1000">
                <a:latin typeface="Roboto"/>
                <a:ea typeface="Roboto"/>
                <a:cs typeface="Roboto"/>
                <a:sym typeface="Roboto"/>
              </a:rPr>
              <a:t>authors</a:t>
            </a:r>
            <a:br>
              <a:rPr lang="en" sz="1000">
                <a:latin typeface="Roboto"/>
                <a:ea typeface="Roboto"/>
                <a:cs typeface="Roboto"/>
                <a:sym typeface="Roboto"/>
              </a:rPr>
            </a:br>
            <a:r>
              <a:rPr lang="en" sz="1000">
                <a:latin typeface="Roboto"/>
                <a:ea typeface="Roboto"/>
                <a:cs typeface="Roboto"/>
                <a:sym typeface="Roboto"/>
              </a:rPr>
              <a:t>present in 4</a:t>
            </a:r>
            <a:br>
              <a:rPr lang="en" sz="1000">
                <a:latin typeface="Roboto"/>
                <a:ea typeface="Roboto"/>
                <a:cs typeface="Roboto"/>
                <a:sym typeface="Roboto"/>
              </a:rPr>
            </a:br>
            <a:r>
              <a:rPr lang="en" sz="1000">
                <a:latin typeface="Roboto"/>
                <a:ea typeface="Roboto"/>
                <a:cs typeface="Roboto"/>
                <a:sym typeface="Roboto"/>
              </a:rPr>
              <a:t>conference</a:t>
            </a:r>
            <a:br>
              <a:rPr lang="en" sz="1000">
                <a:latin typeface="Roboto"/>
                <a:ea typeface="Roboto"/>
                <a:cs typeface="Roboto"/>
                <a:sym typeface="Roboto"/>
              </a:rPr>
            </a:br>
            <a:r>
              <a:rPr lang="en" sz="1000">
                <a:latin typeface="Roboto"/>
                <a:ea typeface="Roboto"/>
                <a:cs typeface="Roboto"/>
                <a:sym typeface="Roboto"/>
              </a:rPr>
              <a:t>years</a:t>
            </a:r>
            <a:endParaRPr sz="1000">
              <a:latin typeface="Roboto"/>
              <a:ea typeface="Roboto"/>
              <a:cs typeface="Roboto"/>
              <a:sym typeface="Roboto"/>
            </a:endParaRPr>
          </a:p>
        </p:txBody>
      </p:sp>
      <p:sp>
        <p:nvSpPr>
          <p:cNvPr id="205" name="Google Shape;205;p33"/>
          <p:cNvSpPr txBox="1"/>
          <p:nvPr/>
        </p:nvSpPr>
        <p:spPr>
          <a:xfrm>
            <a:off x="6031200" y="3961950"/>
            <a:ext cx="947700" cy="954300"/>
          </a:xfrm>
          <a:prstGeom prst="rect">
            <a:avLst/>
          </a:prstGeom>
          <a:solidFill>
            <a:srgbClr val="FF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Roboto"/>
                <a:ea typeface="Roboto"/>
                <a:cs typeface="Roboto"/>
                <a:sym typeface="Roboto"/>
              </a:rPr>
              <a:t>Women</a:t>
            </a:r>
            <a:endParaRPr sz="1000">
              <a:latin typeface="Roboto"/>
              <a:ea typeface="Roboto"/>
              <a:cs typeface="Roboto"/>
              <a:sym typeface="Roboto"/>
            </a:endParaRPr>
          </a:p>
          <a:p>
            <a:pPr indent="0" lvl="0" marL="0" rtl="0" algn="l">
              <a:spcBef>
                <a:spcPts val="0"/>
              </a:spcBef>
              <a:spcAft>
                <a:spcPts val="0"/>
              </a:spcAft>
              <a:buNone/>
            </a:pPr>
            <a:r>
              <a:rPr lang="en" sz="1000">
                <a:latin typeface="Roboto"/>
                <a:ea typeface="Roboto"/>
                <a:cs typeface="Roboto"/>
                <a:sym typeface="Roboto"/>
              </a:rPr>
              <a:t>authors</a:t>
            </a:r>
            <a:br>
              <a:rPr lang="en" sz="1000">
                <a:latin typeface="Roboto"/>
                <a:ea typeface="Roboto"/>
                <a:cs typeface="Roboto"/>
                <a:sym typeface="Roboto"/>
              </a:rPr>
            </a:br>
            <a:r>
              <a:rPr lang="en" sz="1000">
                <a:latin typeface="Roboto"/>
                <a:ea typeface="Roboto"/>
                <a:cs typeface="Roboto"/>
                <a:sym typeface="Roboto"/>
              </a:rPr>
              <a:t>present in 5</a:t>
            </a:r>
            <a:br>
              <a:rPr lang="en" sz="1000">
                <a:latin typeface="Roboto"/>
                <a:ea typeface="Roboto"/>
                <a:cs typeface="Roboto"/>
                <a:sym typeface="Roboto"/>
              </a:rPr>
            </a:br>
            <a:r>
              <a:rPr lang="en" sz="1000">
                <a:latin typeface="Roboto"/>
                <a:ea typeface="Roboto"/>
                <a:cs typeface="Roboto"/>
                <a:sym typeface="Roboto"/>
              </a:rPr>
              <a:t>conference</a:t>
            </a:r>
            <a:br>
              <a:rPr lang="en" sz="1000">
                <a:latin typeface="Roboto"/>
                <a:ea typeface="Roboto"/>
                <a:cs typeface="Roboto"/>
                <a:sym typeface="Roboto"/>
              </a:rPr>
            </a:br>
            <a:r>
              <a:rPr lang="en" sz="1000">
                <a:latin typeface="Roboto"/>
                <a:ea typeface="Roboto"/>
                <a:cs typeface="Roboto"/>
                <a:sym typeface="Roboto"/>
              </a:rPr>
              <a:t>years</a:t>
            </a:r>
            <a:endParaRPr sz="1000">
              <a:latin typeface="Roboto"/>
              <a:ea typeface="Roboto"/>
              <a:cs typeface="Roboto"/>
              <a:sym typeface="Roboto"/>
            </a:endParaRPr>
          </a:p>
        </p:txBody>
      </p:sp>
      <p:sp>
        <p:nvSpPr>
          <p:cNvPr id="206" name="Google Shape;206;p33"/>
          <p:cNvSpPr txBox="1"/>
          <p:nvPr/>
        </p:nvSpPr>
        <p:spPr>
          <a:xfrm>
            <a:off x="6781900" y="3972594"/>
            <a:ext cx="1647300" cy="800400"/>
          </a:xfrm>
          <a:prstGeom prst="rect">
            <a:avLst/>
          </a:prstGeom>
          <a:solidFill>
            <a:srgbClr val="FF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Roboto"/>
                <a:ea typeface="Roboto"/>
                <a:cs typeface="Roboto"/>
                <a:sym typeface="Roboto"/>
              </a:rPr>
              <a:t>Women authors</a:t>
            </a:r>
            <a:br>
              <a:rPr lang="en" sz="1000">
                <a:latin typeface="Roboto"/>
                <a:ea typeface="Roboto"/>
                <a:cs typeface="Roboto"/>
                <a:sym typeface="Roboto"/>
              </a:rPr>
            </a:br>
            <a:r>
              <a:rPr lang="en" sz="1000">
                <a:latin typeface="Roboto"/>
                <a:ea typeface="Roboto"/>
                <a:cs typeface="Roboto"/>
                <a:sym typeface="Roboto"/>
              </a:rPr>
              <a:t>present in all 6 </a:t>
            </a:r>
            <a:br>
              <a:rPr lang="en" sz="1000">
                <a:latin typeface="Roboto"/>
                <a:ea typeface="Roboto"/>
                <a:cs typeface="Roboto"/>
                <a:sym typeface="Roboto"/>
              </a:rPr>
            </a:br>
            <a:r>
              <a:rPr lang="en" sz="1000">
                <a:latin typeface="Roboto"/>
                <a:ea typeface="Roboto"/>
                <a:cs typeface="Roboto"/>
                <a:sym typeface="Roboto"/>
              </a:rPr>
              <a:t>conference years</a:t>
            </a:r>
            <a:br>
              <a:rPr lang="en" sz="1000">
                <a:latin typeface="Roboto"/>
                <a:ea typeface="Roboto"/>
                <a:cs typeface="Roboto"/>
                <a:sym typeface="Roboto"/>
              </a:rPr>
            </a:br>
            <a:endParaRPr sz="1000">
              <a:latin typeface="Roboto"/>
              <a:ea typeface="Roboto"/>
              <a:cs typeface="Roboto"/>
              <a:sym typeface="Roboto"/>
            </a:endParaRPr>
          </a:p>
        </p:txBody>
      </p:sp>
      <p:sp>
        <p:nvSpPr>
          <p:cNvPr id="207" name="Google Shape;207;p33"/>
          <p:cNvSpPr txBox="1"/>
          <p:nvPr/>
        </p:nvSpPr>
        <p:spPr>
          <a:xfrm>
            <a:off x="1766300" y="3905084"/>
            <a:ext cx="947700" cy="1108200"/>
          </a:xfrm>
          <a:prstGeom prst="rect">
            <a:avLst/>
          </a:prstGeom>
          <a:solidFill>
            <a:srgbClr val="FF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Roboto"/>
                <a:ea typeface="Roboto"/>
                <a:cs typeface="Roboto"/>
                <a:sym typeface="Roboto"/>
              </a:rPr>
              <a:t>No women authors programed</a:t>
            </a:r>
            <a:br>
              <a:rPr lang="en" sz="1000">
                <a:latin typeface="Roboto"/>
                <a:ea typeface="Roboto"/>
                <a:cs typeface="Roboto"/>
                <a:sym typeface="Roboto"/>
              </a:rPr>
            </a:br>
            <a:r>
              <a:rPr lang="en" sz="1000">
                <a:latin typeface="Roboto"/>
                <a:ea typeface="Roboto"/>
                <a:cs typeface="Roboto"/>
                <a:sym typeface="Roboto"/>
              </a:rPr>
              <a:t>in any conference  year</a:t>
            </a:r>
            <a:endParaRPr sz="1000">
              <a:latin typeface="Roboto"/>
              <a:ea typeface="Roboto"/>
              <a:cs typeface="Roboto"/>
              <a:sym typeface="Roboto"/>
            </a:endParaRPr>
          </a:p>
        </p:txBody>
      </p:sp>
      <p:sp>
        <p:nvSpPr>
          <p:cNvPr id="208" name="Google Shape;208;p33"/>
          <p:cNvSpPr txBox="1"/>
          <p:nvPr/>
        </p:nvSpPr>
        <p:spPr>
          <a:xfrm>
            <a:off x="6037925" y="1536250"/>
            <a:ext cx="524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13</a:t>
            </a:r>
            <a:endParaRPr>
              <a:latin typeface="Proxima Nova"/>
              <a:ea typeface="Proxima Nova"/>
              <a:cs typeface="Proxima Nova"/>
              <a:sym typeface="Proxima Nova"/>
            </a:endParaRPr>
          </a:p>
        </p:txBody>
      </p:sp>
      <p:sp>
        <p:nvSpPr>
          <p:cNvPr id="209" name="Google Shape;209;p33"/>
          <p:cNvSpPr txBox="1"/>
          <p:nvPr/>
        </p:nvSpPr>
        <p:spPr>
          <a:xfrm>
            <a:off x="6867650" y="1936450"/>
            <a:ext cx="524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10</a:t>
            </a:r>
            <a:endParaRPr>
              <a:latin typeface="Proxima Nova"/>
              <a:ea typeface="Proxima Nova"/>
              <a:cs typeface="Proxima Nova"/>
              <a:sym typeface="Proxima Nova"/>
            </a:endParaRPr>
          </a:p>
        </p:txBody>
      </p:sp>
      <p:sp>
        <p:nvSpPr>
          <p:cNvPr id="210" name="Google Shape;210;p33"/>
          <p:cNvSpPr txBox="1"/>
          <p:nvPr/>
        </p:nvSpPr>
        <p:spPr>
          <a:xfrm>
            <a:off x="5257275" y="2127600"/>
            <a:ext cx="524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7</a:t>
            </a:r>
            <a:endParaRPr>
              <a:latin typeface="Proxima Nova"/>
              <a:ea typeface="Proxima Nova"/>
              <a:cs typeface="Proxima Nova"/>
              <a:sym typeface="Proxima Nova"/>
            </a:endParaRPr>
          </a:p>
        </p:txBody>
      </p:sp>
      <p:sp>
        <p:nvSpPr>
          <p:cNvPr id="211" name="Google Shape;211;p33"/>
          <p:cNvSpPr txBox="1"/>
          <p:nvPr/>
        </p:nvSpPr>
        <p:spPr>
          <a:xfrm>
            <a:off x="4454788" y="3494250"/>
            <a:ext cx="524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4</a:t>
            </a:r>
            <a:endParaRPr>
              <a:latin typeface="Proxima Nova"/>
              <a:ea typeface="Proxima Nova"/>
              <a:cs typeface="Proxima Nova"/>
              <a:sym typeface="Proxima Nova"/>
            </a:endParaRPr>
          </a:p>
        </p:txBody>
      </p:sp>
      <p:sp>
        <p:nvSpPr>
          <p:cNvPr id="212" name="Google Shape;212;p33"/>
          <p:cNvSpPr txBox="1"/>
          <p:nvPr/>
        </p:nvSpPr>
        <p:spPr>
          <a:xfrm>
            <a:off x="2053825" y="3494250"/>
            <a:ext cx="524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2</a:t>
            </a:r>
            <a:endParaRPr>
              <a:latin typeface="Proxima Nova"/>
              <a:ea typeface="Proxima Nova"/>
              <a:cs typeface="Proxima Nova"/>
              <a:sym typeface="Proxima Nova"/>
            </a:endParaRPr>
          </a:p>
        </p:txBody>
      </p:sp>
      <p:sp>
        <p:nvSpPr>
          <p:cNvPr id="213" name="Google Shape;213;p33"/>
          <p:cNvSpPr txBox="1"/>
          <p:nvPr/>
        </p:nvSpPr>
        <p:spPr>
          <a:xfrm>
            <a:off x="2849600" y="3314250"/>
            <a:ext cx="524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2</a:t>
            </a:r>
            <a:endParaRPr>
              <a:latin typeface="Proxima Nova"/>
              <a:ea typeface="Proxima Nova"/>
              <a:cs typeface="Proxima Nova"/>
              <a:sym typeface="Proxima Nova"/>
            </a:endParaRPr>
          </a:p>
        </p:txBody>
      </p:sp>
      <p:sp>
        <p:nvSpPr>
          <p:cNvPr id="214" name="Google Shape;214;p33"/>
          <p:cNvSpPr txBox="1"/>
          <p:nvPr/>
        </p:nvSpPr>
        <p:spPr>
          <a:xfrm>
            <a:off x="3652200" y="3094050"/>
            <a:ext cx="524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4</a:t>
            </a:r>
            <a:endParaRPr>
              <a:latin typeface="Proxima Nova"/>
              <a:ea typeface="Proxima Nova"/>
              <a:cs typeface="Proxima Nova"/>
              <a:sym typeface="Proxima Nova"/>
            </a:endParaRPr>
          </a:p>
        </p:txBody>
      </p:sp>
      <p:pic>
        <p:nvPicPr>
          <p:cNvPr id="215" name="Google Shape;215;p33" title="Points scored"/>
          <p:cNvPicPr preferRelativeResize="0"/>
          <p:nvPr/>
        </p:nvPicPr>
        <p:blipFill>
          <a:blip r:embed="rId4">
            <a:alphaModFix/>
          </a:blip>
          <a:stretch>
            <a:fillRect/>
          </a:stretch>
        </p:blipFill>
        <p:spPr>
          <a:xfrm>
            <a:off x="489025" y="0"/>
            <a:ext cx="8107725" cy="5013275"/>
          </a:xfrm>
          <a:prstGeom prst="rect">
            <a:avLst/>
          </a:prstGeom>
          <a:noFill/>
          <a:ln>
            <a:noFill/>
          </a:ln>
        </p:spPr>
      </p:pic>
      <p:sp>
        <p:nvSpPr>
          <p:cNvPr id="216" name="Google Shape;216;p33"/>
          <p:cNvSpPr txBox="1"/>
          <p:nvPr/>
        </p:nvSpPr>
        <p:spPr>
          <a:xfrm>
            <a:off x="2532725" y="1581975"/>
            <a:ext cx="524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13</a:t>
            </a:r>
            <a:endParaRPr>
              <a:latin typeface="Proxima Nova"/>
              <a:ea typeface="Proxima Nova"/>
              <a:cs typeface="Proxima Nova"/>
              <a:sym typeface="Proxima Nova"/>
            </a:endParaRPr>
          </a:p>
        </p:txBody>
      </p:sp>
      <p:sp>
        <p:nvSpPr>
          <p:cNvPr id="217" name="Google Shape;217;p33"/>
          <p:cNvSpPr txBox="1"/>
          <p:nvPr/>
        </p:nvSpPr>
        <p:spPr>
          <a:xfrm>
            <a:off x="1518850" y="2088850"/>
            <a:ext cx="524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10</a:t>
            </a:r>
            <a:endParaRPr>
              <a:latin typeface="Proxima Nova"/>
              <a:ea typeface="Proxima Nova"/>
              <a:cs typeface="Proxima Nova"/>
              <a:sym typeface="Proxima Nova"/>
            </a:endParaRPr>
          </a:p>
        </p:txBody>
      </p:sp>
      <p:sp>
        <p:nvSpPr>
          <p:cNvPr id="218" name="Google Shape;218;p33"/>
          <p:cNvSpPr txBox="1"/>
          <p:nvPr/>
        </p:nvSpPr>
        <p:spPr>
          <a:xfrm>
            <a:off x="3611350" y="2607650"/>
            <a:ext cx="524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7</a:t>
            </a:r>
            <a:endParaRPr>
              <a:latin typeface="Proxima Nova"/>
              <a:ea typeface="Proxima Nova"/>
              <a:cs typeface="Proxima Nova"/>
              <a:sym typeface="Proxima Nova"/>
            </a:endParaRPr>
          </a:p>
        </p:txBody>
      </p:sp>
      <p:sp>
        <p:nvSpPr>
          <p:cNvPr id="219" name="Google Shape;219;p33"/>
          <p:cNvSpPr txBox="1"/>
          <p:nvPr/>
        </p:nvSpPr>
        <p:spPr>
          <a:xfrm>
            <a:off x="4578273" y="3055965"/>
            <a:ext cx="524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4</a:t>
            </a:r>
            <a:endParaRPr>
              <a:latin typeface="Proxima Nova"/>
              <a:ea typeface="Proxima Nova"/>
              <a:cs typeface="Proxima Nova"/>
              <a:sym typeface="Proxima Nova"/>
            </a:endParaRPr>
          </a:p>
        </p:txBody>
      </p:sp>
      <p:sp>
        <p:nvSpPr>
          <p:cNvPr id="220" name="Google Shape;220;p33"/>
          <p:cNvSpPr txBox="1"/>
          <p:nvPr/>
        </p:nvSpPr>
        <p:spPr>
          <a:xfrm>
            <a:off x="7509750" y="3341850"/>
            <a:ext cx="524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2</a:t>
            </a:r>
            <a:endParaRPr>
              <a:latin typeface="Proxima Nova"/>
              <a:ea typeface="Proxima Nova"/>
              <a:cs typeface="Proxima Nova"/>
              <a:sym typeface="Proxima Nova"/>
            </a:endParaRPr>
          </a:p>
        </p:txBody>
      </p:sp>
      <p:sp>
        <p:nvSpPr>
          <p:cNvPr id="221" name="Google Shape;221;p33"/>
          <p:cNvSpPr txBox="1"/>
          <p:nvPr/>
        </p:nvSpPr>
        <p:spPr>
          <a:xfrm>
            <a:off x="6575775" y="3341850"/>
            <a:ext cx="524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2</a:t>
            </a:r>
            <a:endParaRPr>
              <a:latin typeface="Proxima Nova"/>
              <a:ea typeface="Proxima Nova"/>
              <a:cs typeface="Proxima Nova"/>
              <a:sym typeface="Proxima Nova"/>
            </a:endParaRPr>
          </a:p>
        </p:txBody>
      </p:sp>
      <p:sp>
        <p:nvSpPr>
          <p:cNvPr id="222" name="Google Shape;222;p33"/>
          <p:cNvSpPr txBox="1"/>
          <p:nvPr/>
        </p:nvSpPr>
        <p:spPr>
          <a:xfrm>
            <a:off x="5565600" y="3078825"/>
            <a:ext cx="524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4</a:t>
            </a:r>
            <a:endParaRPr>
              <a:latin typeface="Proxima Nova"/>
              <a:ea typeface="Proxima Nova"/>
              <a:cs typeface="Proxima Nova"/>
              <a:sym typeface="Proxima Nova"/>
            </a:endParaRPr>
          </a:p>
        </p:txBody>
      </p:sp>
      <p:sp>
        <p:nvSpPr>
          <p:cNvPr id="223" name="Google Shape;223;p33"/>
          <p:cNvSpPr txBox="1"/>
          <p:nvPr/>
        </p:nvSpPr>
        <p:spPr>
          <a:xfrm>
            <a:off x="7200850" y="3782100"/>
            <a:ext cx="1143000" cy="785100"/>
          </a:xfrm>
          <a:prstGeom prst="rect">
            <a:avLst/>
          </a:prstGeom>
          <a:solidFill>
            <a:srgbClr val="FF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434343"/>
                </a:solidFill>
                <a:latin typeface="Roboto Medium"/>
                <a:ea typeface="Roboto Medium"/>
                <a:cs typeface="Roboto Medium"/>
                <a:sym typeface="Roboto Medium"/>
              </a:rPr>
              <a:t>No Women Programed</a:t>
            </a:r>
            <a:endParaRPr sz="1300">
              <a:solidFill>
                <a:srgbClr val="434343"/>
              </a:solidFill>
              <a:latin typeface="Roboto Medium"/>
              <a:ea typeface="Roboto Medium"/>
              <a:cs typeface="Roboto Medium"/>
              <a:sym typeface="Roboto Medium"/>
            </a:endParaRPr>
          </a:p>
          <a:p>
            <a:pPr indent="0" lvl="0" marL="0" rtl="0" algn="l">
              <a:spcBef>
                <a:spcPts val="0"/>
              </a:spcBef>
              <a:spcAft>
                <a:spcPts val="0"/>
              </a:spcAft>
              <a:buNone/>
            </a:pPr>
            <a:r>
              <a:t/>
            </a:r>
            <a:endParaRPr sz="1300">
              <a:solidFill>
                <a:srgbClr val="434343"/>
              </a:solidFill>
              <a:latin typeface="Roboto Medium"/>
              <a:ea typeface="Roboto Medium"/>
              <a:cs typeface="Roboto Medium"/>
              <a:sym typeface="Roboto Medium"/>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id="228" name="Google Shape;228;p34" title="Points scored"/>
          <p:cNvPicPr preferRelativeResize="0"/>
          <p:nvPr/>
        </p:nvPicPr>
        <p:blipFill>
          <a:blip r:embed="rId3">
            <a:alphaModFix/>
          </a:blip>
          <a:stretch>
            <a:fillRect/>
          </a:stretch>
        </p:blipFill>
        <p:spPr>
          <a:xfrm>
            <a:off x="270700" y="191375"/>
            <a:ext cx="7823100" cy="4837250"/>
          </a:xfrm>
          <a:prstGeom prst="rect">
            <a:avLst/>
          </a:prstGeom>
          <a:noFill/>
          <a:ln>
            <a:noFill/>
          </a:ln>
        </p:spPr>
      </p:pic>
      <p:sp>
        <p:nvSpPr>
          <p:cNvPr id="229" name="Google Shape;229;p34"/>
          <p:cNvSpPr txBox="1"/>
          <p:nvPr/>
        </p:nvSpPr>
        <p:spPr>
          <a:xfrm>
            <a:off x="2014494" y="3301536"/>
            <a:ext cx="524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13%</a:t>
            </a:r>
            <a:endParaRPr>
              <a:latin typeface="Proxima Nova"/>
              <a:ea typeface="Proxima Nova"/>
              <a:cs typeface="Proxima Nova"/>
              <a:sym typeface="Proxima Nova"/>
            </a:endParaRPr>
          </a:p>
        </p:txBody>
      </p:sp>
      <p:sp>
        <p:nvSpPr>
          <p:cNvPr id="230" name="Google Shape;230;p34"/>
          <p:cNvSpPr txBox="1"/>
          <p:nvPr/>
        </p:nvSpPr>
        <p:spPr>
          <a:xfrm>
            <a:off x="2829963" y="1651996"/>
            <a:ext cx="524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39</a:t>
            </a:r>
            <a:r>
              <a:rPr lang="en">
                <a:latin typeface="Proxima Nova"/>
                <a:ea typeface="Proxima Nova"/>
                <a:cs typeface="Proxima Nova"/>
                <a:sym typeface="Proxima Nova"/>
              </a:rPr>
              <a:t>%</a:t>
            </a:r>
            <a:endParaRPr>
              <a:latin typeface="Proxima Nova"/>
              <a:ea typeface="Proxima Nova"/>
              <a:cs typeface="Proxima Nova"/>
              <a:sym typeface="Proxima Nova"/>
            </a:endParaRPr>
          </a:p>
        </p:txBody>
      </p:sp>
      <p:sp>
        <p:nvSpPr>
          <p:cNvPr id="231" name="Google Shape;231;p34"/>
          <p:cNvSpPr txBox="1"/>
          <p:nvPr/>
        </p:nvSpPr>
        <p:spPr>
          <a:xfrm>
            <a:off x="3727313" y="3173403"/>
            <a:ext cx="524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15%</a:t>
            </a:r>
            <a:endParaRPr>
              <a:latin typeface="Proxima Nova"/>
              <a:ea typeface="Proxima Nova"/>
              <a:cs typeface="Proxima Nova"/>
              <a:sym typeface="Proxima Nova"/>
            </a:endParaRPr>
          </a:p>
        </p:txBody>
      </p:sp>
      <p:sp>
        <p:nvSpPr>
          <p:cNvPr id="232" name="Google Shape;232;p34"/>
          <p:cNvSpPr txBox="1"/>
          <p:nvPr/>
        </p:nvSpPr>
        <p:spPr>
          <a:xfrm>
            <a:off x="5394307" y="3247947"/>
            <a:ext cx="524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14%</a:t>
            </a:r>
            <a:endParaRPr>
              <a:latin typeface="Proxima Nova"/>
              <a:ea typeface="Proxima Nova"/>
              <a:cs typeface="Proxima Nova"/>
              <a:sym typeface="Proxima Nova"/>
            </a:endParaRPr>
          </a:p>
        </p:txBody>
      </p:sp>
      <p:sp>
        <p:nvSpPr>
          <p:cNvPr id="233" name="Google Shape;233;p34"/>
          <p:cNvSpPr txBox="1"/>
          <p:nvPr/>
        </p:nvSpPr>
        <p:spPr>
          <a:xfrm>
            <a:off x="4569760" y="3173406"/>
            <a:ext cx="524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17%</a:t>
            </a:r>
            <a:endParaRPr>
              <a:latin typeface="Proxima Nova"/>
              <a:ea typeface="Proxima Nova"/>
              <a:cs typeface="Proxima Nova"/>
              <a:sym typeface="Proxima Nova"/>
            </a:endParaRPr>
          </a:p>
        </p:txBody>
      </p:sp>
      <p:sp>
        <p:nvSpPr>
          <p:cNvPr id="234" name="Google Shape;234;p34"/>
          <p:cNvSpPr txBox="1"/>
          <p:nvPr/>
        </p:nvSpPr>
        <p:spPr>
          <a:xfrm>
            <a:off x="6254604" y="3173388"/>
            <a:ext cx="524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17%</a:t>
            </a:r>
            <a:endParaRPr>
              <a:latin typeface="Proxima Nova"/>
              <a:ea typeface="Proxima Nova"/>
              <a:cs typeface="Proxima Nova"/>
              <a:sym typeface="Proxima Nov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Who We Are</a:t>
            </a:r>
            <a:endParaRPr/>
          </a:p>
        </p:txBody>
      </p:sp>
      <p:sp>
        <p:nvSpPr>
          <p:cNvPr id="88" name="Google Shape;88;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a:t>Elaine Bennington (she/her), Performing Arts Educator at Clarendon Hills Middle School (IL) and Choral Database Co-coordinator at the Institute for Composer Diversity </a:t>
            </a:r>
            <a:endParaRPr/>
          </a:p>
          <a:p>
            <a:pPr indent="0" lvl="0" marL="0" rtl="0" algn="l">
              <a:spcBef>
                <a:spcPts val="1200"/>
              </a:spcBef>
              <a:spcAft>
                <a:spcPts val="0"/>
              </a:spcAft>
              <a:buNone/>
            </a:pPr>
            <a:r>
              <a:rPr lang="en"/>
              <a:t>Helena von Rueden (she/her), Associate Professor of Music at Hampden-Sydney College and Assistant Director and </a:t>
            </a:r>
            <a:r>
              <a:rPr lang="en"/>
              <a:t>Choral Database Co-coordinator at the Institute for Composer Diversity</a:t>
            </a:r>
            <a:endParaRPr/>
          </a:p>
          <a:p>
            <a:pPr indent="0" lvl="0" marL="0" rtl="0" algn="l">
              <a:spcBef>
                <a:spcPts val="1200"/>
              </a:spcBef>
              <a:spcAft>
                <a:spcPts val="0"/>
              </a:spcAft>
              <a:buNone/>
            </a:pPr>
            <a:r>
              <a:rPr lang="en"/>
              <a:t>Rob Deemer (he/him), Professor of Composition at the State University of New York at Fredonia and Director/Founder of the Institute for Composer Diversity</a:t>
            </a:r>
            <a:endParaRPr/>
          </a:p>
          <a:p>
            <a:pPr indent="0" lvl="0" marL="0" rtl="0" algn="l">
              <a:spcBef>
                <a:spcPts val="1200"/>
              </a:spcBef>
              <a:spcAft>
                <a:spcPts val="0"/>
              </a:spcAft>
              <a:buNone/>
            </a:pPr>
            <a:r>
              <a:t/>
            </a:r>
            <a:endParaRPr/>
          </a:p>
          <a:p>
            <a:pPr indent="0" lvl="0" marL="0" rtl="0" algn="ctr">
              <a:spcBef>
                <a:spcPts val="1200"/>
              </a:spcBef>
              <a:spcAft>
                <a:spcPts val="1200"/>
              </a:spcAft>
              <a:buNone/>
            </a:pPr>
            <a:r>
              <a:rPr lang="en"/>
              <a:t>*** Art used in this presentation was created by artists from underrepresented *** heritages. Follow the links to learn more about them.</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5"/>
          <p:cNvSpPr txBox="1"/>
          <p:nvPr>
            <p:ph type="title"/>
          </p:nvPr>
        </p:nvSpPr>
        <p:spPr>
          <a:xfrm>
            <a:off x="510450" y="2057400"/>
            <a:ext cx="8123100" cy="7788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Collegiate Performance</a:t>
            </a:r>
            <a:r>
              <a:rPr lang="en"/>
              <a:t> Trends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43" name="Shape 243"/>
        <p:cNvGrpSpPr/>
        <p:nvPr/>
      </p:nvGrpSpPr>
      <p:grpSpPr>
        <a:xfrm>
          <a:off x="0" y="0"/>
          <a:ext cx="0" cy="0"/>
          <a:chOff x="0" y="0"/>
          <a:chExt cx="0" cy="0"/>
        </a:xfrm>
      </p:grpSpPr>
      <p:graphicFrame>
        <p:nvGraphicFramePr>
          <p:cNvPr id="244" name="Google Shape;244;p36"/>
          <p:cNvGraphicFramePr/>
          <p:nvPr/>
        </p:nvGraphicFramePr>
        <p:xfrm>
          <a:off x="491150" y="906070"/>
          <a:ext cx="3000000" cy="3000000"/>
        </p:xfrm>
        <a:graphic>
          <a:graphicData uri="http://schemas.openxmlformats.org/drawingml/2006/table">
            <a:tbl>
              <a:tblPr>
                <a:noFill/>
                <a:tableStyleId>{46543DE9-6466-4701-8E15-5FA0A01FE7F0}</a:tableStyleId>
              </a:tblPr>
              <a:tblGrid>
                <a:gridCol w="3618050"/>
                <a:gridCol w="2289050"/>
                <a:gridCol w="2144650"/>
              </a:tblGrid>
              <a:tr h="911250">
                <a:tc>
                  <a:txBody>
                    <a:bodyPr/>
                    <a:lstStyle/>
                    <a:p>
                      <a:pPr indent="0" lvl="0" marL="0" rtl="0" algn="l">
                        <a:spcBef>
                          <a:spcPts val="0"/>
                        </a:spcBef>
                        <a:spcAft>
                          <a:spcPts val="0"/>
                        </a:spcAft>
                        <a:buNone/>
                      </a:pPr>
                      <a:r>
                        <a:rPr b="1" lang="en">
                          <a:latin typeface="Proxima Nova"/>
                          <a:ea typeface="Proxima Nova"/>
                          <a:cs typeface="Proxima Nova"/>
                          <a:sym typeface="Proxima Nova"/>
                        </a:rPr>
                        <a:t>Number of Programs/Number of </a:t>
                      </a:r>
                      <a:endParaRPr b="1">
                        <a:latin typeface="Proxima Nova"/>
                        <a:ea typeface="Proxima Nova"/>
                        <a:cs typeface="Proxima Nova"/>
                        <a:sym typeface="Proxima Nova"/>
                      </a:endParaRPr>
                    </a:p>
                    <a:p>
                      <a:pPr indent="0" lvl="0" marL="0" rtl="0" algn="l">
                        <a:spcBef>
                          <a:spcPts val="0"/>
                        </a:spcBef>
                        <a:spcAft>
                          <a:spcPts val="0"/>
                        </a:spcAft>
                        <a:buNone/>
                      </a:pPr>
                      <a:r>
                        <a:rPr b="1" lang="en">
                          <a:latin typeface="Proxima Nova"/>
                          <a:ea typeface="Proxima Nova"/>
                          <a:cs typeface="Proxima Nova"/>
                          <a:sym typeface="Proxima Nova"/>
                        </a:rPr>
                        <a:t>Works at ACDA Conferences</a:t>
                      </a:r>
                      <a:endParaRPr b="1">
                        <a:latin typeface="Proxima Nova"/>
                        <a:ea typeface="Proxima Nova"/>
                        <a:cs typeface="Proxima Nova"/>
                        <a:sym typeface="Proxima Nova"/>
                      </a:endParaRPr>
                    </a:p>
                  </a:txBody>
                  <a:tcPr marT="91425" marB="91425" marR="91425" marL="91425">
                    <a:lnL cap="flat" cmpd="sng" w="9525">
                      <a:solidFill>
                        <a:schemeClr val="accent3"/>
                      </a:solidFill>
                      <a:prstDash val="solid"/>
                      <a:round/>
                      <a:headEnd len="sm" w="sm" type="none"/>
                      <a:tailEnd len="sm" w="sm" type="none"/>
                    </a:lnL>
                    <a:lnR cap="flat" cmpd="sng" w="9525">
                      <a:solidFill>
                        <a:schemeClr val="accent3"/>
                      </a:solidFill>
                      <a:prstDash val="solid"/>
                      <a:round/>
                      <a:headEnd len="sm" w="sm" type="none"/>
                      <a:tailEnd len="sm" w="sm" type="none"/>
                    </a:lnR>
                    <a:lnT cap="flat" cmpd="sng" w="9525">
                      <a:solidFill>
                        <a:schemeClr val="accent3"/>
                      </a:solidFill>
                      <a:prstDash val="solid"/>
                      <a:round/>
                      <a:headEnd len="sm" w="sm" type="none"/>
                      <a:tailEnd len="sm" w="sm" type="none"/>
                    </a:lnT>
                    <a:lnB cap="flat" cmpd="sng" w="9525">
                      <a:solidFill>
                        <a:schemeClr val="accent3"/>
                      </a:solidFill>
                      <a:prstDash val="solid"/>
                      <a:round/>
                      <a:headEnd len="sm" w="sm" type="none"/>
                      <a:tailEnd len="sm" w="sm" type="none"/>
                    </a:lnB>
                    <a:solidFill>
                      <a:srgbClr val="D0E0E3"/>
                    </a:solidFill>
                  </a:tcPr>
                </a:tc>
                <a:tc>
                  <a:txBody>
                    <a:bodyPr/>
                    <a:lstStyle/>
                    <a:p>
                      <a:pPr indent="0" lvl="0" marL="0" rtl="0" algn="ctr">
                        <a:spcBef>
                          <a:spcPts val="0"/>
                        </a:spcBef>
                        <a:spcAft>
                          <a:spcPts val="0"/>
                        </a:spcAft>
                        <a:buNone/>
                      </a:pPr>
                      <a:r>
                        <a:rPr lang="en">
                          <a:solidFill>
                            <a:schemeClr val="accent3"/>
                          </a:solidFill>
                          <a:latin typeface="Proxima Nova"/>
                          <a:ea typeface="Proxima Nova"/>
                          <a:cs typeface="Proxima Nova"/>
                          <a:sym typeface="Proxima Nova"/>
                        </a:rPr>
                        <a:t>Number of Choral Programs</a:t>
                      </a:r>
                      <a:endParaRPr>
                        <a:solidFill>
                          <a:schemeClr val="accent3"/>
                        </a:solidFill>
                        <a:latin typeface="Proxima Nova"/>
                        <a:ea typeface="Proxima Nova"/>
                        <a:cs typeface="Proxima Nova"/>
                        <a:sym typeface="Proxima Nova"/>
                      </a:endParaRPr>
                    </a:p>
                  </a:txBody>
                  <a:tcPr marT="91425" marB="91425" marR="91425" marL="91425">
                    <a:lnL cap="flat" cmpd="sng" w="9525">
                      <a:solidFill>
                        <a:schemeClr val="accent3"/>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0E0E3"/>
                    </a:solidFill>
                  </a:tcPr>
                </a:tc>
                <a:tc>
                  <a:txBody>
                    <a:bodyPr/>
                    <a:lstStyle/>
                    <a:p>
                      <a:pPr indent="0" lvl="0" marL="0" rtl="0" algn="ctr">
                        <a:spcBef>
                          <a:spcPts val="0"/>
                        </a:spcBef>
                        <a:spcAft>
                          <a:spcPts val="0"/>
                        </a:spcAft>
                        <a:buNone/>
                      </a:pPr>
                      <a:r>
                        <a:rPr lang="en">
                          <a:solidFill>
                            <a:schemeClr val="accent3"/>
                          </a:solidFill>
                          <a:latin typeface="Proxima Nova"/>
                          <a:ea typeface="Proxima Nova"/>
                          <a:cs typeface="Proxima Nova"/>
                          <a:sym typeface="Proxima Nova"/>
                        </a:rPr>
                        <a:t>Number of Works</a:t>
                      </a:r>
                      <a:endParaRPr>
                        <a:solidFill>
                          <a:schemeClr val="accent3"/>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0E0E3"/>
                    </a:solidFill>
                  </a:tcPr>
                </a:tc>
              </a:tr>
              <a:tr h="506500">
                <a:tc>
                  <a:txBody>
                    <a:bodyPr/>
                    <a:lstStyle/>
                    <a:p>
                      <a:pPr indent="0" lvl="0" marL="0" rtl="0" algn="l">
                        <a:spcBef>
                          <a:spcPts val="0"/>
                        </a:spcBef>
                        <a:spcAft>
                          <a:spcPts val="0"/>
                        </a:spcAft>
                        <a:buNone/>
                      </a:pPr>
                      <a:r>
                        <a:rPr lang="en">
                          <a:solidFill>
                            <a:schemeClr val="accent2"/>
                          </a:solidFill>
                          <a:latin typeface="Proxima Nova"/>
                          <a:ea typeface="Proxima Nova"/>
                          <a:cs typeface="Proxima Nova"/>
                          <a:sym typeface="Proxima Nova"/>
                        </a:rPr>
                        <a:t>Regional Programs (2016-2020)</a:t>
                      </a:r>
                      <a:endParaRPr>
                        <a:solidFill>
                          <a:schemeClr val="accent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chemeClr val="accent3"/>
                      </a:solidFill>
                      <a:prstDash val="solid"/>
                      <a:round/>
                      <a:headEnd len="sm" w="sm" type="none"/>
                      <a:tailEnd len="sm" w="sm" type="none"/>
                    </a:lnT>
                    <a:lnB cap="flat" cmpd="sng" w="9525">
                      <a:solidFill>
                        <a:srgbClr val="9E9E9E"/>
                      </a:solidFill>
                      <a:prstDash val="solid"/>
                      <a:round/>
                      <a:headEnd len="sm" w="sm" type="none"/>
                      <a:tailEnd len="sm" w="sm" type="none"/>
                    </a:lnB>
                    <a:solidFill>
                      <a:srgbClr val="D0E0E3"/>
                    </a:solidFill>
                  </a:tcPr>
                </a:tc>
                <a:tc>
                  <a:txBody>
                    <a:bodyPr/>
                    <a:lstStyle/>
                    <a:p>
                      <a:pPr indent="0" lvl="0" marL="0" rtl="0" algn="ctr">
                        <a:spcBef>
                          <a:spcPts val="0"/>
                        </a:spcBef>
                        <a:spcAft>
                          <a:spcPts val="0"/>
                        </a:spcAft>
                        <a:buNone/>
                      </a:pPr>
                      <a:r>
                        <a:rPr lang="en">
                          <a:solidFill>
                            <a:schemeClr val="accent3"/>
                          </a:solidFill>
                          <a:latin typeface="Proxima Nova"/>
                          <a:ea typeface="Proxima Nova"/>
                          <a:cs typeface="Proxima Nova"/>
                          <a:sym typeface="Proxima Nova"/>
                        </a:rPr>
                        <a:t>115</a:t>
                      </a:r>
                      <a:endParaRPr>
                        <a:solidFill>
                          <a:schemeClr val="accent3"/>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None/>
                      </a:pPr>
                      <a:r>
                        <a:rPr lang="en">
                          <a:solidFill>
                            <a:schemeClr val="accent3"/>
                          </a:solidFill>
                          <a:latin typeface="Proxima Nova"/>
                          <a:ea typeface="Proxima Nova"/>
                          <a:cs typeface="Proxima Nova"/>
                          <a:sym typeface="Proxima Nova"/>
                        </a:rPr>
                        <a:t>701</a:t>
                      </a:r>
                      <a:endParaRPr>
                        <a:solidFill>
                          <a:schemeClr val="accent3"/>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r>
              <a:tr h="464450">
                <a:tc>
                  <a:txBody>
                    <a:bodyPr/>
                    <a:lstStyle/>
                    <a:p>
                      <a:pPr indent="0" lvl="0" marL="0" rtl="0" algn="l">
                        <a:spcBef>
                          <a:spcPts val="0"/>
                        </a:spcBef>
                        <a:spcAft>
                          <a:spcPts val="0"/>
                        </a:spcAft>
                        <a:buNone/>
                      </a:pPr>
                      <a:r>
                        <a:rPr lang="en">
                          <a:solidFill>
                            <a:schemeClr val="accent2"/>
                          </a:solidFill>
                          <a:latin typeface="Proxima Nova"/>
                          <a:ea typeface="Proxima Nova"/>
                          <a:cs typeface="Proxima Nova"/>
                          <a:sym typeface="Proxima Nova"/>
                        </a:rPr>
                        <a:t>National Programs (2015, 2017, 2019)</a:t>
                      </a:r>
                      <a:endParaRPr>
                        <a:solidFill>
                          <a:schemeClr val="accent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0E0E3"/>
                    </a:solidFill>
                  </a:tcPr>
                </a:tc>
                <a:tc>
                  <a:txBody>
                    <a:bodyPr/>
                    <a:lstStyle/>
                    <a:p>
                      <a:pPr indent="0" lvl="0" marL="0" rtl="0" algn="ctr">
                        <a:spcBef>
                          <a:spcPts val="0"/>
                        </a:spcBef>
                        <a:spcAft>
                          <a:spcPts val="0"/>
                        </a:spcAft>
                        <a:buNone/>
                      </a:pPr>
                      <a:r>
                        <a:rPr lang="en">
                          <a:solidFill>
                            <a:schemeClr val="accent3"/>
                          </a:solidFill>
                          <a:latin typeface="Proxima Nova"/>
                          <a:ea typeface="Proxima Nova"/>
                          <a:cs typeface="Proxima Nova"/>
                          <a:sym typeface="Proxima Nova"/>
                        </a:rPr>
                        <a:t>30</a:t>
                      </a:r>
                      <a:endParaRPr>
                        <a:solidFill>
                          <a:schemeClr val="accent3"/>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None/>
                      </a:pPr>
                      <a:r>
                        <a:rPr lang="en">
                          <a:solidFill>
                            <a:schemeClr val="accent3"/>
                          </a:solidFill>
                          <a:latin typeface="Proxima Nova"/>
                          <a:ea typeface="Proxima Nova"/>
                          <a:cs typeface="Proxima Nova"/>
                          <a:sym typeface="Proxima Nova"/>
                        </a:rPr>
                        <a:t>184</a:t>
                      </a:r>
                      <a:endParaRPr>
                        <a:solidFill>
                          <a:schemeClr val="accent3"/>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r>
              <a:tr h="929925">
                <a:tc>
                  <a:txBody>
                    <a:bodyPr/>
                    <a:lstStyle/>
                    <a:p>
                      <a:pPr indent="0" lvl="0" marL="0" rtl="0" algn="l">
                        <a:spcBef>
                          <a:spcPts val="0"/>
                        </a:spcBef>
                        <a:spcAft>
                          <a:spcPts val="0"/>
                        </a:spcAft>
                        <a:buNone/>
                      </a:pPr>
                      <a:r>
                        <a:rPr i="1" lang="en">
                          <a:solidFill>
                            <a:schemeClr val="accent2"/>
                          </a:solidFill>
                          <a:latin typeface="Proxima Nova"/>
                          <a:ea typeface="Proxima Nova"/>
                          <a:cs typeface="Proxima Nova"/>
                          <a:sym typeface="Proxima Nova"/>
                        </a:rPr>
                        <a:t>Totals (2015-2020)</a:t>
                      </a:r>
                      <a:endParaRPr i="1">
                        <a:solidFill>
                          <a:schemeClr val="accent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0E0E3"/>
                    </a:solidFill>
                  </a:tcPr>
                </a:tc>
                <a:tc>
                  <a:txBody>
                    <a:bodyPr/>
                    <a:lstStyle/>
                    <a:p>
                      <a:pPr indent="0" lvl="0" marL="0" rtl="0" algn="ctr">
                        <a:spcBef>
                          <a:spcPts val="0"/>
                        </a:spcBef>
                        <a:spcAft>
                          <a:spcPts val="0"/>
                        </a:spcAft>
                        <a:buNone/>
                      </a:pPr>
                      <a:r>
                        <a:rPr i="1" lang="en">
                          <a:solidFill>
                            <a:schemeClr val="accent3"/>
                          </a:solidFill>
                          <a:latin typeface="Proxima Nova"/>
                          <a:ea typeface="Proxima Nova"/>
                          <a:cs typeface="Proxima Nova"/>
                          <a:sym typeface="Proxima Nova"/>
                        </a:rPr>
                        <a:t>145</a:t>
                      </a:r>
                      <a:endParaRPr i="1">
                        <a:solidFill>
                          <a:schemeClr val="accent3"/>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None/>
                      </a:pPr>
                      <a:r>
                        <a:rPr i="1" lang="en">
                          <a:solidFill>
                            <a:schemeClr val="accent3"/>
                          </a:solidFill>
                          <a:latin typeface="Proxima Nova"/>
                          <a:ea typeface="Proxima Nova"/>
                          <a:cs typeface="Proxima Nova"/>
                          <a:sym typeface="Proxima Nova"/>
                        </a:rPr>
                        <a:t>885</a:t>
                      </a:r>
                      <a:endParaRPr i="1">
                        <a:solidFill>
                          <a:schemeClr val="accent3"/>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48" name="Shape 248"/>
        <p:cNvGrpSpPr/>
        <p:nvPr/>
      </p:nvGrpSpPr>
      <p:grpSpPr>
        <a:xfrm>
          <a:off x="0" y="0"/>
          <a:ext cx="0" cy="0"/>
          <a:chOff x="0" y="0"/>
          <a:chExt cx="0" cy="0"/>
        </a:xfrm>
      </p:grpSpPr>
      <p:graphicFrame>
        <p:nvGraphicFramePr>
          <p:cNvPr id="249" name="Google Shape;249;p37"/>
          <p:cNvGraphicFramePr/>
          <p:nvPr/>
        </p:nvGraphicFramePr>
        <p:xfrm>
          <a:off x="500075" y="914995"/>
          <a:ext cx="3000000" cy="3000000"/>
        </p:xfrm>
        <a:graphic>
          <a:graphicData uri="http://schemas.openxmlformats.org/drawingml/2006/table">
            <a:tbl>
              <a:tblPr>
                <a:noFill/>
                <a:tableStyleId>{46543DE9-6466-4701-8E15-5FA0A01FE7F0}</a:tableStyleId>
              </a:tblPr>
              <a:tblGrid>
                <a:gridCol w="5902675"/>
                <a:gridCol w="1996325"/>
              </a:tblGrid>
              <a:tr h="918000">
                <a:tc>
                  <a:txBody>
                    <a:bodyPr/>
                    <a:lstStyle/>
                    <a:p>
                      <a:pPr indent="0" lvl="0" marL="0" rtl="0" algn="l">
                        <a:spcBef>
                          <a:spcPts val="0"/>
                        </a:spcBef>
                        <a:spcAft>
                          <a:spcPts val="0"/>
                        </a:spcAft>
                        <a:buNone/>
                      </a:pPr>
                      <a:r>
                        <a:rPr b="1" lang="en">
                          <a:latin typeface="Proxima Nova"/>
                          <a:ea typeface="Proxima Nova"/>
                          <a:cs typeface="Proxima Nova"/>
                          <a:sym typeface="Proxima Nova"/>
                        </a:rPr>
                        <a:t>Number of Individual “Authors” (Composer/Arranger) represented on </a:t>
                      </a:r>
                      <a:endParaRPr b="1">
                        <a:latin typeface="Proxima Nova"/>
                        <a:ea typeface="Proxima Nova"/>
                        <a:cs typeface="Proxima Nova"/>
                        <a:sym typeface="Proxima Nova"/>
                      </a:endParaRPr>
                    </a:p>
                    <a:p>
                      <a:pPr indent="0" lvl="0" marL="0" rtl="0" algn="l">
                        <a:spcBef>
                          <a:spcPts val="0"/>
                        </a:spcBef>
                        <a:spcAft>
                          <a:spcPts val="0"/>
                        </a:spcAft>
                        <a:buNone/>
                      </a:pPr>
                      <a:r>
                        <a:rPr b="1" lang="en">
                          <a:latin typeface="Proxima Nova"/>
                          <a:ea typeface="Proxima Nova"/>
                          <a:cs typeface="Proxima Nova"/>
                          <a:sym typeface="Proxima Nova"/>
                        </a:rPr>
                        <a:t>2015-2020 Collegiate Programs</a:t>
                      </a:r>
                      <a:endParaRPr b="1">
                        <a:latin typeface="Proxima Nova"/>
                        <a:ea typeface="Proxima Nova"/>
                        <a:cs typeface="Proxima Nova"/>
                        <a:sym typeface="Proxima Nova"/>
                      </a:endParaRPr>
                    </a:p>
                  </a:txBody>
                  <a:tcPr marT="91425" marB="91425" marR="91425" marL="91425">
                    <a:lnL cap="flat" cmpd="sng" w="9525">
                      <a:solidFill>
                        <a:schemeClr val="accent3"/>
                      </a:solidFill>
                      <a:prstDash val="solid"/>
                      <a:round/>
                      <a:headEnd len="sm" w="sm" type="none"/>
                      <a:tailEnd len="sm" w="sm" type="none"/>
                    </a:lnL>
                    <a:lnR cap="flat" cmpd="sng" w="9525">
                      <a:solidFill>
                        <a:schemeClr val="accent3"/>
                      </a:solidFill>
                      <a:prstDash val="solid"/>
                      <a:round/>
                      <a:headEnd len="sm" w="sm" type="none"/>
                      <a:tailEnd len="sm" w="sm" type="none"/>
                    </a:lnR>
                    <a:lnT cap="flat" cmpd="sng" w="9525">
                      <a:solidFill>
                        <a:schemeClr val="accent3"/>
                      </a:solidFill>
                      <a:prstDash val="solid"/>
                      <a:round/>
                      <a:headEnd len="sm" w="sm" type="none"/>
                      <a:tailEnd len="sm" w="sm" type="none"/>
                    </a:lnT>
                    <a:lnB cap="flat" cmpd="sng" w="9525">
                      <a:solidFill>
                        <a:schemeClr val="accent3"/>
                      </a:solidFill>
                      <a:prstDash val="solid"/>
                      <a:round/>
                      <a:headEnd len="sm" w="sm" type="none"/>
                      <a:tailEnd len="sm" w="sm" type="none"/>
                    </a:lnB>
                    <a:solidFill>
                      <a:srgbClr val="D0E0E3"/>
                    </a:solidFill>
                  </a:tcPr>
                </a:tc>
                <a:tc>
                  <a:txBody>
                    <a:bodyPr/>
                    <a:lstStyle/>
                    <a:p>
                      <a:pPr indent="0" lvl="0" marL="0" rtl="0" algn="ctr">
                        <a:spcBef>
                          <a:spcPts val="0"/>
                        </a:spcBef>
                        <a:spcAft>
                          <a:spcPts val="0"/>
                        </a:spcAft>
                        <a:buNone/>
                      </a:pPr>
                      <a:r>
                        <a:rPr lang="en">
                          <a:solidFill>
                            <a:schemeClr val="accent3"/>
                          </a:solidFill>
                          <a:latin typeface="Proxima Nova"/>
                          <a:ea typeface="Proxima Nova"/>
                          <a:cs typeface="Proxima Nova"/>
                          <a:sym typeface="Proxima Nova"/>
                        </a:rPr>
                        <a:t>Number </a:t>
                      </a:r>
                      <a:endParaRPr>
                        <a:solidFill>
                          <a:schemeClr val="accent3"/>
                        </a:solidFill>
                        <a:latin typeface="Proxima Nova"/>
                        <a:ea typeface="Proxima Nova"/>
                        <a:cs typeface="Proxima Nova"/>
                        <a:sym typeface="Proxima Nova"/>
                      </a:endParaRPr>
                    </a:p>
                  </a:txBody>
                  <a:tcPr marT="91425" marB="91425" marR="91425" marL="91425">
                    <a:lnL cap="flat" cmpd="sng" w="9525">
                      <a:solidFill>
                        <a:schemeClr val="accent3"/>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0E0E3"/>
                    </a:solidFill>
                  </a:tcPr>
                </a:tc>
              </a:tr>
              <a:tr h="499400">
                <a:tc>
                  <a:txBody>
                    <a:bodyPr/>
                    <a:lstStyle/>
                    <a:p>
                      <a:pPr indent="0" lvl="0" marL="0" rtl="0" algn="l">
                        <a:spcBef>
                          <a:spcPts val="0"/>
                        </a:spcBef>
                        <a:spcAft>
                          <a:spcPts val="0"/>
                        </a:spcAft>
                        <a:buNone/>
                      </a:pPr>
                      <a:r>
                        <a:rPr lang="en">
                          <a:solidFill>
                            <a:schemeClr val="accent2"/>
                          </a:solidFill>
                          <a:latin typeface="Proxima Nova"/>
                          <a:ea typeface="Proxima Nova"/>
                          <a:cs typeface="Proxima Nova"/>
                          <a:sym typeface="Proxima Nova"/>
                        </a:rPr>
                        <a:t>Men</a:t>
                      </a:r>
                      <a:endParaRPr>
                        <a:solidFill>
                          <a:schemeClr val="accent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chemeClr val="accent3"/>
                      </a:solidFill>
                      <a:prstDash val="solid"/>
                      <a:round/>
                      <a:headEnd len="sm" w="sm" type="none"/>
                      <a:tailEnd len="sm" w="sm" type="none"/>
                    </a:lnT>
                    <a:lnB cap="flat" cmpd="sng" w="9525">
                      <a:solidFill>
                        <a:srgbClr val="9E9E9E"/>
                      </a:solidFill>
                      <a:prstDash val="solid"/>
                      <a:round/>
                      <a:headEnd len="sm" w="sm" type="none"/>
                      <a:tailEnd len="sm" w="sm" type="none"/>
                    </a:lnB>
                    <a:solidFill>
                      <a:srgbClr val="D0E0E3"/>
                    </a:solidFill>
                  </a:tcPr>
                </a:tc>
                <a:tc>
                  <a:txBody>
                    <a:bodyPr/>
                    <a:lstStyle/>
                    <a:p>
                      <a:pPr indent="0" lvl="0" marL="0" rtl="0" algn="ctr">
                        <a:spcBef>
                          <a:spcPts val="0"/>
                        </a:spcBef>
                        <a:spcAft>
                          <a:spcPts val="0"/>
                        </a:spcAft>
                        <a:buNone/>
                      </a:pPr>
                      <a:r>
                        <a:rPr lang="en">
                          <a:solidFill>
                            <a:schemeClr val="accent3"/>
                          </a:solidFill>
                          <a:latin typeface="Proxima Nova"/>
                          <a:ea typeface="Proxima Nova"/>
                          <a:cs typeface="Proxima Nova"/>
                          <a:sym typeface="Proxima Nova"/>
                        </a:rPr>
                        <a:t>472</a:t>
                      </a:r>
                      <a:endParaRPr>
                        <a:solidFill>
                          <a:schemeClr val="accent3"/>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r>
              <a:tr h="499400">
                <a:tc>
                  <a:txBody>
                    <a:bodyPr/>
                    <a:lstStyle/>
                    <a:p>
                      <a:pPr indent="0" lvl="0" marL="0" rtl="0" algn="l">
                        <a:spcBef>
                          <a:spcPts val="0"/>
                        </a:spcBef>
                        <a:spcAft>
                          <a:spcPts val="0"/>
                        </a:spcAft>
                        <a:buNone/>
                      </a:pPr>
                      <a:r>
                        <a:rPr lang="en">
                          <a:solidFill>
                            <a:schemeClr val="accent2"/>
                          </a:solidFill>
                          <a:latin typeface="Proxima Nova"/>
                          <a:ea typeface="Proxima Nova"/>
                          <a:cs typeface="Proxima Nova"/>
                          <a:sym typeface="Proxima Nova"/>
                        </a:rPr>
                        <a:t>Women (incl. 1 transgender)</a:t>
                      </a:r>
                      <a:endParaRPr>
                        <a:solidFill>
                          <a:schemeClr val="accent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0E0E3"/>
                    </a:solidFill>
                  </a:tcPr>
                </a:tc>
                <a:tc>
                  <a:txBody>
                    <a:bodyPr/>
                    <a:lstStyle/>
                    <a:p>
                      <a:pPr indent="0" lvl="0" marL="0" rtl="0" algn="ctr">
                        <a:spcBef>
                          <a:spcPts val="0"/>
                        </a:spcBef>
                        <a:spcAft>
                          <a:spcPts val="0"/>
                        </a:spcAft>
                        <a:buNone/>
                      </a:pPr>
                      <a:r>
                        <a:rPr lang="en">
                          <a:solidFill>
                            <a:schemeClr val="accent3"/>
                          </a:solidFill>
                          <a:latin typeface="Proxima Nova"/>
                          <a:ea typeface="Proxima Nova"/>
                          <a:cs typeface="Proxima Nova"/>
                          <a:sym typeface="Proxima Nova"/>
                        </a:rPr>
                        <a:t>84</a:t>
                      </a:r>
                      <a:endParaRPr>
                        <a:solidFill>
                          <a:schemeClr val="accent3"/>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r>
              <a:tr h="499400">
                <a:tc>
                  <a:txBody>
                    <a:bodyPr/>
                    <a:lstStyle/>
                    <a:p>
                      <a:pPr indent="0" lvl="0" marL="0" rtl="0" algn="l">
                        <a:spcBef>
                          <a:spcPts val="0"/>
                        </a:spcBef>
                        <a:spcAft>
                          <a:spcPts val="0"/>
                        </a:spcAft>
                        <a:buNone/>
                      </a:pPr>
                      <a:r>
                        <a:rPr lang="en">
                          <a:solidFill>
                            <a:schemeClr val="accent2"/>
                          </a:solidFill>
                          <a:latin typeface="Proxima Nova"/>
                          <a:ea typeface="Proxima Nova"/>
                          <a:cs typeface="Proxima Nova"/>
                          <a:sym typeface="Proxima Nova"/>
                        </a:rPr>
                        <a:t>Nonbinary</a:t>
                      </a:r>
                      <a:endParaRPr>
                        <a:solidFill>
                          <a:schemeClr val="accent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0E0E3"/>
                    </a:solidFill>
                  </a:tcPr>
                </a:tc>
                <a:tc>
                  <a:txBody>
                    <a:bodyPr/>
                    <a:lstStyle/>
                    <a:p>
                      <a:pPr indent="0" lvl="0" marL="0" rtl="0" algn="ctr">
                        <a:spcBef>
                          <a:spcPts val="0"/>
                        </a:spcBef>
                        <a:spcAft>
                          <a:spcPts val="0"/>
                        </a:spcAft>
                        <a:buNone/>
                      </a:pPr>
                      <a:r>
                        <a:rPr lang="en">
                          <a:solidFill>
                            <a:schemeClr val="accent3"/>
                          </a:solidFill>
                          <a:latin typeface="Proxima Nova"/>
                          <a:ea typeface="Proxima Nova"/>
                          <a:cs typeface="Proxima Nova"/>
                          <a:sym typeface="Proxima Nova"/>
                        </a:rPr>
                        <a:t>0</a:t>
                      </a:r>
                      <a:endParaRPr>
                        <a:solidFill>
                          <a:schemeClr val="accent3"/>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r>
              <a:tr h="462925">
                <a:tc>
                  <a:txBody>
                    <a:bodyPr/>
                    <a:lstStyle/>
                    <a:p>
                      <a:pPr indent="0" lvl="0" marL="0" rtl="0" algn="l">
                        <a:spcBef>
                          <a:spcPts val="0"/>
                        </a:spcBef>
                        <a:spcAft>
                          <a:spcPts val="0"/>
                        </a:spcAft>
                        <a:buNone/>
                      </a:pPr>
                      <a:r>
                        <a:rPr lang="en">
                          <a:solidFill>
                            <a:schemeClr val="accent2"/>
                          </a:solidFill>
                          <a:latin typeface="Proxima Nova"/>
                          <a:ea typeface="Proxima Nova"/>
                          <a:cs typeface="Proxima Nova"/>
                          <a:sym typeface="Proxima Nova"/>
                        </a:rPr>
                        <a:t>Total</a:t>
                      </a:r>
                      <a:endParaRPr>
                        <a:solidFill>
                          <a:schemeClr val="accent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0E0E3"/>
                    </a:solidFill>
                  </a:tcPr>
                </a:tc>
                <a:tc>
                  <a:txBody>
                    <a:bodyPr/>
                    <a:lstStyle/>
                    <a:p>
                      <a:pPr indent="0" lvl="0" marL="0" rtl="0" algn="ctr">
                        <a:spcBef>
                          <a:spcPts val="0"/>
                        </a:spcBef>
                        <a:spcAft>
                          <a:spcPts val="0"/>
                        </a:spcAft>
                        <a:buNone/>
                      </a:pPr>
                      <a:r>
                        <a:rPr lang="en">
                          <a:solidFill>
                            <a:schemeClr val="accent3"/>
                          </a:solidFill>
                          <a:latin typeface="Proxima Nova"/>
                          <a:ea typeface="Proxima Nova"/>
                          <a:cs typeface="Proxima Nova"/>
                          <a:sym typeface="Proxima Nova"/>
                        </a:rPr>
                        <a:t>556</a:t>
                      </a:r>
                      <a:endParaRPr>
                        <a:solidFill>
                          <a:schemeClr val="accent3"/>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38"/>
          <p:cNvSpPr txBox="1"/>
          <p:nvPr>
            <p:ph type="title"/>
          </p:nvPr>
        </p:nvSpPr>
        <p:spPr>
          <a:xfrm>
            <a:off x="454575" y="4718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700">
                <a:solidFill>
                  <a:schemeClr val="accent3"/>
                </a:solidFill>
              </a:rPr>
              <a:t>Counting Women Authors in Collegiate Performances</a:t>
            </a:r>
            <a:endParaRPr/>
          </a:p>
        </p:txBody>
      </p:sp>
      <p:sp>
        <p:nvSpPr>
          <p:cNvPr id="255" name="Google Shape;255;p3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SzPts val="1600"/>
              <a:buChar char="●"/>
            </a:pPr>
            <a:r>
              <a:rPr lang="en" sz="1600"/>
              <a:t>Each author </a:t>
            </a:r>
            <a:r>
              <a:rPr lang="en" sz="1600"/>
              <a:t>(composer, arranger, editor, transcriber) is counted equally for a “Total Authorship” value</a:t>
            </a:r>
            <a:endParaRPr sz="1600"/>
          </a:p>
          <a:p>
            <a:pPr indent="0" lvl="0" marL="914400" rtl="0" algn="l">
              <a:spcBef>
                <a:spcPts val="1200"/>
              </a:spcBef>
              <a:spcAft>
                <a:spcPts val="0"/>
              </a:spcAft>
              <a:buNone/>
            </a:pPr>
            <a:r>
              <a:t/>
            </a:r>
            <a:endParaRPr sz="1600"/>
          </a:p>
          <a:p>
            <a:pPr indent="-330200" lvl="0" marL="457200" rtl="0" algn="l">
              <a:spcBef>
                <a:spcPts val="1200"/>
              </a:spcBef>
              <a:spcAft>
                <a:spcPts val="0"/>
              </a:spcAft>
              <a:buSzPts val="1600"/>
              <a:buChar char="●"/>
            </a:pPr>
            <a:r>
              <a:rPr lang="en" sz="1600"/>
              <a:t>Example: Alice Parker and Robert’s Shaw’s Arrangement “Vive L’amour” =                                 1 count for women’s authorship + 1 count for men’s authorship</a:t>
            </a:r>
            <a:endParaRPr sz="1600"/>
          </a:p>
          <a:p>
            <a:pPr indent="0" lvl="0" marL="1371600" rtl="0" algn="l">
              <a:spcBef>
                <a:spcPts val="1200"/>
              </a:spcBef>
              <a:spcAft>
                <a:spcPts val="0"/>
              </a:spcAft>
              <a:buNone/>
            </a:pPr>
            <a:r>
              <a:t/>
            </a:r>
            <a:endParaRPr sz="1600"/>
          </a:p>
          <a:p>
            <a:pPr indent="0" lvl="0" marL="0" rtl="0" algn="l">
              <a:spcBef>
                <a:spcPts val="1200"/>
              </a:spcBef>
              <a:spcAft>
                <a:spcPts val="1200"/>
              </a:spcAft>
              <a:buNone/>
            </a:pPr>
            <a:r>
              <a:t/>
            </a:r>
            <a:endParaRPr sz="18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59" name="Shape 259"/>
        <p:cNvGrpSpPr/>
        <p:nvPr/>
      </p:nvGrpSpPr>
      <p:grpSpPr>
        <a:xfrm>
          <a:off x="0" y="0"/>
          <a:ext cx="0" cy="0"/>
          <a:chOff x="0" y="0"/>
          <a:chExt cx="0" cy="0"/>
        </a:xfrm>
      </p:grpSpPr>
      <p:graphicFrame>
        <p:nvGraphicFramePr>
          <p:cNvPr id="260" name="Google Shape;260;p39"/>
          <p:cNvGraphicFramePr/>
          <p:nvPr/>
        </p:nvGraphicFramePr>
        <p:xfrm>
          <a:off x="491150" y="901620"/>
          <a:ext cx="3000000" cy="3000000"/>
        </p:xfrm>
        <a:graphic>
          <a:graphicData uri="http://schemas.openxmlformats.org/drawingml/2006/table">
            <a:tbl>
              <a:tblPr>
                <a:noFill/>
                <a:tableStyleId>{46543DE9-6466-4701-8E15-5FA0A01FE7F0}</a:tableStyleId>
              </a:tblPr>
              <a:tblGrid>
                <a:gridCol w="3618025"/>
                <a:gridCol w="2289075"/>
                <a:gridCol w="2144650"/>
              </a:tblGrid>
              <a:tr h="1007950">
                <a:tc>
                  <a:txBody>
                    <a:bodyPr/>
                    <a:lstStyle/>
                    <a:p>
                      <a:pPr indent="0" lvl="0" marL="0" rtl="0" algn="l">
                        <a:lnSpc>
                          <a:spcPct val="115000"/>
                        </a:lnSpc>
                        <a:spcBef>
                          <a:spcPts val="0"/>
                        </a:spcBef>
                        <a:spcAft>
                          <a:spcPts val="0"/>
                        </a:spcAft>
                        <a:buNone/>
                      </a:pPr>
                      <a:r>
                        <a:rPr b="1" lang="en"/>
                        <a:t>Number of Performances by Composer/Arranger Gender</a:t>
                      </a:r>
                      <a:endParaRPr b="1"/>
                    </a:p>
                    <a:p>
                      <a:pPr indent="0" lvl="0" marL="0" rtl="0" algn="l">
                        <a:lnSpc>
                          <a:spcPct val="115000"/>
                        </a:lnSpc>
                        <a:spcBef>
                          <a:spcPts val="0"/>
                        </a:spcBef>
                        <a:spcAft>
                          <a:spcPts val="0"/>
                        </a:spcAft>
                        <a:buNone/>
                      </a:pPr>
                      <a:r>
                        <a:rPr b="1" lang="en" sz="1200"/>
                        <a:t> </a:t>
                      </a:r>
                      <a:endParaRPr b="1" sz="1200"/>
                    </a:p>
                    <a:p>
                      <a:pPr indent="0" lvl="0" marL="0" rtl="0" algn="l">
                        <a:spcBef>
                          <a:spcPts val="0"/>
                        </a:spcBef>
                        <a:spcAft>
                          <a:spcPts val="0"/>
                        </a:spcAft>
                        <a:buNone/>
                      </a:pPr>
                      <a:r>
                        <a:t/>
                      </a:r>
                      <a:endParaRPr b="1">
                        <a:latin typeface="Proxima Nova"/>
                        <a:ea typeface="Proxima Nova"/>
                        <a:cs typeface="Proxima Nova"/>
                        <a:sym typeface="Proxima Nova"/>
                      </a:endParaRPr>
                    </a:p>
                  </a:txBody>
                  <a:tcPr marT="91425" marB="91425" marR="91425" marL="91425">
                    <a:lnL cap="flat" cmpd="sng" w="9525">
                      <a:solidFill>
                        <a:schemeClr val="accent3"/>
                      </a:solidFill>
                      <a:prstDash val="solid"/>
                      <a:round/>
                      <a:headEnd len="sm" w="sm" type="none"/>
                      <a:tailEnd len="sm" w="sm" type="none"/>
                    </a:lnL>
                    <a:lnR cap="flat" cmpd="sng" w="9525">
                      <a:solidFill>
                        <a:schemeClr val="accent3"/>
                      </a:solidFill>
                      <a:prstDash val="solid"/>
                      <a:round/>
                      <a:headEnd len="sm" w="sm" type="none"/>
                      <a:tailEnd len="sm" w="sm" type="none"/>
                    </a:lnR>
                    <a:lnT cap="flat" cmpd="sng" w="9525">
                      <a:solidFill>
                        <a:schemeClr val="accent3"/>
                      </a:solidFill>
                      <a:prstDash val="solid"/>
                      <a:round/>
                      <a:headEnd len="sm" w="sm" type="none"/>
                      <a:tailEnd len="sm" w="sm" type="none"/>
                    </a:lnT>
                    <a:lnB cap="flat" cmpd="sng" w="9525">
                      <a:solidFill>
                        <a:schemeClr val="accent3"/>
                      </a:solidFill>
                      <a:prstDash val="solid"/>
                      <a:round/>
                      <a:headEnd len="sm" w="sm" type="none"/>
                      <a:tailEnd len="sm" w="sm" type="none"/>
                    </a:lnB>
                    <a:solidFill>
                      <a:srgbClr val="D0E0E3"/>
                    </a:solidFill>
                  </a:tcPr>
                </a:tc>
                <a:tc>
                  <a:txBody>
                    <a:bodyPr/>
                    <a:lstStyle/>
                    <a:p>
                      <a:pPr indent="0" lvl="0" marL="0" rtl="0" algn="ctr">
                        <a:spcBef>
                          <a:spcPts val="0"/>
                        </a:spcBef>
                        <a:spcAft>
                          <a:spcPts val="0"/>
                        </a:spcAft>
                        <a:buNone/>
                      </a:pPr>
                      <a:r>
                        <a:rPr lang="en">
                          <a:solidFill>
                            <a:schemeClr val="accent3"/>
                          </a:solidFill>
                          <a:latin typeface="Proxima Nova"/>
                          <a:ea typeface="Proxima Nova"/>
                          <a:cs typeface="Proxima Nova"/>
                          <a:sym typeface="Proxima Nova"/>
                        </a:rPr>
                        <a:t>Performances of works by 1st composer </a:t>
                      </a:r>
                      <a:endParaRPr>
                        <a:solidFill>
                          <a:schemeClr val="accent3"/>
                        </a:solidFill>
                        <a:latin typeface="Proxima Nova"/>
                        <a:ea typeface="Proxima Nova"/>
                        <a:cs typeface="Proxima Nova"/>
                        <a:sym typeface="Proxima Nova"/>
                      </a:endParaRPr>
                    </a:p>
                  </a:txBody>
                  <a:tcPr marT="91425" marB="91425" marR="91425" marL="91425">
                    <a:lnL cap="flat" cmpd="sng" w="9525">
                      <a:solidFill>
                        <a:schemeClr val="accent3"/>
                      </a:solidFill>
                      <a:prstDash val="solid"/>
                      <a:round/>
                      <a:headEnd len="sm" w="sm" type="none"/>
                      <a:tailEnd len="sm" w="sm" type="none"/>
                    </a:lnL>
                    <a:solidFill>
                      <a:srgbClr val="D0E0E3"/>
                    </a:solidFill>
                  </a:tcPr>
                </a:tc>
                <a:tc>
                  <a:txBody>
                    <a:bodyPr/>
                    <a:lstStyle/>
                    <a:p>
                      <a:pPr indent="0" lvl="0" marL="0" rtl="0" algn="ctr">
                        <a:spcBef>
                          <a:spcPts val="0"/>
                        </a:spcBef>
                        <a:spcAft>
                          <a:spcPts val="0"/>
                        </a:spcAft>
                        <a:buNone/>
                      </a:pPr>
                      <a:r>
                        <a:rPr lang="en">
                          <a:solidFill>
                            <a:schemeClr val="accent3"/>
                          </a:solidFill>
                          <a:latin typeface="Proxima Nova"/>
                          <a:ea typeface="Proxima Nova"/>
                          <a:cs typeface="Proxima Nova"/>
                          <a:sym typeface="Proxima Nova"/>
                        </a:rPr>
                        <a:t>Performances of works by all “authorships”*</a:t>
                      </a:r>
                      <a:endParaRPr>
                        <a:solidFill>
                          <a:schemeClr val="accent3"/>
                        </a:solidFill>
                        <a:latin typeface="Proxima Nova"/>
                        <a:ea typeface="Proxima Nova"/>
                        <a:cs typeface="Proxima Nova"/>
                        <a:sym typeface="Proxima Nova"/>
                      </a:endParaRPr>
                    </a:p>
                    <a:p>
                      <a:pPr indent="0" lvl="0" marL="0" rtl="0" algn="ctr">
                        <a:spcBef>
                          <a:spcPts val="0"/>
                        </a:spcBef>
                        <a:spcAft>
                          <a:spcPts val="0"/>
                        </a:spcAft>
                        <a:buNone/>
                      </a:pPr>
                      <a:r>
                        <a:t/>
                      </a:r>
                      <a:endParaRPr>
                        <a:solidFill>
                          <a:schemeClr val="accent3"/>
                        </a:solidFill>
                        <a:latin typeface="Proxima Nova"/>
                        <a:ea typeface="Proxima Nova"/>
                        <a:cs typeface="Proxima Nova"/>
                        <a:sym typeface="Proxima Nova"/>
                      </a:endParaRPr>
                    </a:p>
                  </a:txBody>
                  <a:tcPr marT="91425" marB="91425" marR="91425" marL="91425">
                    <a:solidFill>
                      <a:srgbClr val="D0E0E3"/>
                    </a:solidFill>
                  </a:tcPr>
                </a:tc>
              </a:tr>
              <a:tr h="395625">
                <a:tc>
                  <a:txBody>
                    <a:bodyPr/>
                    <a:lstStyle/>
                    <a:p>
                      <a:pPr indent="0" lvl="0" marL="0" rtl="0" algn="l">
                        <a:spcBef>
                          <a:spcPts val="0"/>
                        </a:spcBef>
                        <a:spcAft>
                          <a:spcPts val="0"/>
                        </a:spcAft>
                        <a:buNone/>
                      </a:pPr>
                      <a:r>
                        <a:rPr lang="en">
                          <a:solidFill>
                            <a:schemeClr val="accent2"/>
                          </a:solidFill>
                          <a:latin typeface="Proxima Nova"/>
                          <a:ea typeface="Proxima Nova"/>
                          <a:cs typeface="Proxima Nova"/>
                          <a:sym typeface="Proxima Nova"/>
                        </a:rPr>
                        <a:t>W</a:t>
                      </a:r>
                      <a:r>
                        <a:rPr lang="en">
                          <a:solidFill>
                            <a:schemeClr val="accent2"/>
                          </a:solidFill>
                          <a:latin typeface="Proxima Nova"/>
                          <a:ea typeface="Proxima Nova"/>
                          <a:cs typeface="Proxima Nova"/>
                          <a:sym typeface="Proxima Nova"/>
                        </a:rPr>
                        <a:t>omen</a:t>
                      </a:r>
                      <a:endParaRPr>
                        <a:solidFill>
                          <a:schemeClr val="accent2"/>
                        </a:solidFill>
                        <a:latin typeface="Proxima Nova"/>
                        <a:ea typeface="Proxima Nova"/>
                        <a:cs typeface="Proxima Nova"/>
                        <a:sym typeface="Proxima Nova"/>
                      </a:endParaRPr>
                    </a:p>
                  </a:txBody>
                  <a:tcPr marT="91425" marB="91425" marR="91425" marL="91425">
                    <a:lnT cap="flat" cmpd="sng" w="9525">
                      <a:solidFill>
                        <a:schemeClr val="accent3"/>
                      </a:solidFill>
                      <a:prstDash val="solid"/>
                      <a:round/>
                      <a:headEnd len="sm" w="sm" type="none"/>
                      <a:tailEnd len="sm" w="sm" type="none"/>
                    </a:lnT>
                    <a:solidFill>
                      <a:srgbClr val="D0E0E3"/>
                    </a:solidFill>
                  </a:tcPr>
                </a:tc>
                <a:tc>
                  <a:txBody>
                    <a:bodyPr/>
                    <a:lstStyle/>
                    <a:p>
                      <a:pPr indent="0" lvl="0" marL="0" rtl="0" algn="ctr">
                        <a:spcBef>
                          <a:spcPts val="0"/>
                        </a:spcBef>
                        <a:spcAft>
                          <a:spcPts val="0"/>
                        </a:spcAft>
                        <a:buNone/>
                      </a:pPr>
                      <a:r>
                        <a:rPr lang="en">
                          <a:solidFill>
                            <a:schemeClr val="accent3"/>
                          </a:solidFill>
                          <a:latin typeface="Proxima Nova"/>
                          <a:ea typeface="Proxima Nova"/>
                          <a:cs typeface="Proxima Nova"/>
                          <a:sym typeface="Proxima Nova"/>
                        </a:rPr>
                        <a:t>102 (11.6%)</a:t>
                      </a:r>
                      <a:endParaRPr>
                        <a:solidFill>
                          <a:schemeClr val="accent3"/>
                        </a:solidFill>
                        <a:latin typeface="Proxima Nova"/>
                        <a:ea typeface="Proxima Nova"/>
                        <a:cs typeface="Proxima Nova"/>
                        <a:sym typeface="Proxima Nova"/>
                      </a:endParaRPr>
                    </a:p>
                  </a:txBody>
                  <a:tcPr marT="91425" marB="91425" marR="91425" marL="91425">
                    <a:solidFill>
                      <a:srgbClr val="D9EAD3"/>
                    </a:solidFill>
                  </a:tcPr>
                </a:tc>
                <a:tc>
                  <a:txBody>
                    <a:bodyPr/>
                    <a:lstStyle/>
                    <a:p>
                      <a:pPr indent="0" lvl="0" marL="0" rtl="0" algn="ctr">
                        <a:spcBef>
                          <a:spcPts val="0"/>
                        </a:spcBef>
                        <a:spcAft>
                          <a:spcPts val="0"/>
                        </a:spcAft>
                        <a:buNone/>
                      </a:pPr>
                      <a:r>
                        <a:rPr lang="en">
                          <a:solidFill>
                            <a:schemeClr val="accent3"/>
                          </a:solidFill>
                          <a:latin typeface="Proxima Nova"/>
                          <a:ea typeface="Proxima Nova"/>
                          <a:cs typeface="Proxima Nova"/>
                          <a:sym typeface="Proxima Nova"/>
                        </a:rPr>
                        <a:t>145 (12.8%)</a:t>
                      </a:r>
                      <a:endParaRPr/>
                    </a:p>
                  </a:txBody>
                  <a:tcPr marT="91425" marB="91425" marR="91425" marL="91425">
                    <a:solidFill>
                      <a:srgbClr val="D9EAD3"/>
                    </a:solidFill>
                  </a:tcPr>
                </a:tc>
              </a:tr>
              <a:tr h="395625">
                <a:tc>
                  <a:txBody>
                    <a:bodyPr/>
                    <a:lstStyle/>
                    <a:p>
                      <a:pPr indent="0" lvl="0" marL="0" rtl="0" algn="l">
                        <a:spcBef>
                          <a:spcPts val="0"/>
                        </a:spcBef>
                        <a:spcAft>
                          <a:spcPts val="0"/>
                        </a:spcAft>
                        <a:buNone/>
                      </a:pPr>
                      <a:r>
                        <a:rPr lang="en">
                          <a:solidFill>
                            <a:schemeClr val="accent2"/>
                          </a:solidFill>
                          <a:latin typeface="Proxima Nova"/>
                          <a:ea typeface="Proxima Nova"/>
                          <a:cs typeface="Proxima Nova"/>
                          <a:sym typeface="Proxima Nova"/>
                        </a:rPr>
                        <a:t>M</a:t>
                      </a:r>
                      <a:r>
                        <a:rPr lang="en">
                          <a:solidFill>
                            <a:schemeClr val="accent2"/>
                          </a:solidFill>
                          <a:latin typeface="Proxima Nova"/>
                          <a:ea typeface="Proxima Nova"/>
                          <a:cs typeface="Proxima Nova"/>
                          <a:sym typeface="Proxima Nova"/>
                        </a:rPr>
                        <a:t>en</a:t>
                      </a:r>
                      <a:endParaRPr>
                        <a:solidFill>
                          <a:schemeClr val="accent2"/>
                        </a:solidFill>
                        <a:latin typeface="Proxima Nova"/>
                        <a:ea typeface="Proxima Nova"/>
                        <a:cs typeface="Proxima Nova"/>
                        <a:sym typeface="Proxima Nova"/>
                      </a:endParaRPr>
                    </a:p>
                  </a:txBody>
                  <a:tcPr marT="91425" marB="91425" marR="91425" marL="91425">
                    <a:solidFill>
                      <a:srgbClr val="D0E0E3"/>
                    </a:solidFill>
                  </a:tcPr>
                </a:tc>
                <a:tc>
                  <a:txBody>
                    <a:bodyPr/>
                    <a:lstStyle/>
                    <a:p>
                      <a:pPr indent="0" lvl="0" marL="0" rtl="0" algn="ctr">
                        <a:spcBef>
                          <a:spcPts val="0"/>
                        </a:spcBef>
                        <a:spcAft>
                          <a:spcPts val="0"/>
                        </a:spcAft>
                        <a:buNone/>
                      </a:pPr>
                      <a:r>
                        <a:rPr lang="en">
                          <a:solidFill>
                            <a:schemeClr val="accent3"/>
                          </a:solidFill>
                          <a:latin typeface="Proxima Nova"/>
                          <a:ea typeface="Proxima Nova"/>
                          <a:cs typeface="Proxima Nova"/>
                          <a:sym typeface="Proxima Nova"/>
                        </a:rPr>
                        <a:t>705 (80.1%)</a:t>
                      </a:r>
                      <a:endParaRPr>
                        <a:solidFill>
                          <a:schemeClr val="accent3"/>
                        </a:solidFill>
                        <a:latin typeface="Proxima Nova"/>
                        <a:ea typeface="Proxima Nova"/>
                        <a:cs typeface="Proxima Nova"/>
                        <a:sym typeface="Proxima Nova"/>
                      </a:endParaRPr>
                    </a:p>
                  </a:txBody>
                  <a:tcPr marT="91425" marB="91425" marR="91425" marL="91425">
                    <a:solidFill>
                      <a:srgbClr val="D9EAD3"/>
                    </a:solidFill>
                  </a:tcPr>
                </a:tc>
                <a:tc>
                  <a:txBody>
                    <a:bodyPr/>
                    <a:lstStyle/>
                    <a:p>
                      <a:pPr indent="0" lvl="0" marL="0" rtl="0" algn="ctr">
                        <a:spcBef>
                          <a:spcPts val="0"/>
                        </a:spcBef>
                        <a:spcAft>
                          <a:spcPts val="0"/>
                        </a:spcAft>
                        <a:buNone/>
                      </a:pPr>
                      <a:r>
                        <a:rPr lang="en">
                          <a:solidFill>
                            <a:schemeClr val="accent3"/>
                          </a:solidFill>
                          <a:latin typeface="Proxima Nova"/>
                          <a:ea typeface="Proxima Nova"/>
                          <a:cs typeface="Proxima Nova"/>
                          <a:sym typeface="Proxima Nova"/>
                        </a:rPr>
                        <a:t>916 (81.0%)</a:t>
                      </a:r>
                      <a:endParaRPr>
                        <a:solidFill>
                          <a:schemeClr val="accent3"/>
                        </a:solidFill>
                        <a:latin typeface="Proxima Nova"/>
                        <a:ea typeface="Proxima Nova"/>
                        <a:cs typeface="Proxima Nova"/>
                        <a:sym typeface="Proxima Nova"/>
                      </a:endParaRPr>
                    </a:p>
                  </a:txBody>
                  <a:tcPr marT="91425" marB="91425" marR="91425" marL="91425">
                    <a:solidFill>
                      <a:srgbClr val="D9EAD3"/>
                    </a:solidFill>
                  </a:tcPr>
                </a:tc>
              </a:tr>
              <a:tr h="395625">
                <a:tc>
                  <a:txBody>
                    <a:bodyPr/>
                    <a:lstStyle/>
                    <a:p>
                      <a:pPr indent="0" lvl="0" marL="0" rtl="0" algn="l">
                        <a:spcBef>
                          <a:spcPts val="0"/>
                        </a:spcBef>
                        <a:spcAft>
                          <a:spcPts val="0"/>
                        </a:spcAft>
                        <a:buNone/>
                      </a:pPr>
                      <a:r>
                        <a:rPr lang="en">
                          <a:solidFill>
                            <a:schemeClr val="accent2"/>
                          </a:solidFill>
                          <a:latin typeface="Proxima Nova"/>
                          <a:ea typeface="Proxima Nova"/>
                          <a:cs typeface="Proxima Nova"/>
                          <a:sym typeface="Proxima Nova"/>
                        </a:rPr>
                        <a:t>N</a:t>
                      </a:r>
                      <a:r>
                        <a:rPr lang="en">
                          <a:solidFill>
                            <a:schemeClr val="accent2"/>
                          </a:solidFill>
                          <a:latin typeface="Proxima Nova"/>
                          <a:ea typeface="Proxima Nova"/>
                          <a:cs typeface="Proxima Nova"/>
                          <a:sym typeface="Proxima Nova"/>
                        </a:rPr>
                        <a:t>onbinary</a:t>
                      </a:r>
                      <a:endParaRPr>
                        <a:solidFill>
                          <a:schemeClr val="accent2"/>
                        </a:solidFill>
                        <a:latin typeface="Proxima Nova"/>
                        <a:ea typeface="Proxima Nova"/>
                        <a:cs typeface="Proxima Nova"/>
                        <a:sym typeface="Proxima Nova"/>
                      </a:endParaRPr>
                    </a:p>
                  </a:txBody>
                  <a:tcPr marT="91425" marB="91425" marR="91425" marL="91425">
                    <a:solidFill>
                      <a:srgbClr val="D0E0E3"/>
                    </a:solidFill>
                  </a:tcPr>
                </a:tc>
                <a:tc>
                  <a:txBody>
                    <a:bodyPr/>
                    <a:lstStyle/>
                    <a:p>
                      <a:pPr indent="0" lvl="0" marL="0" rtl="0" algn="ctr">
                        <a:spcBef>
                          <a:spcPts val="0"/>
                        </a:spcBef>
                        <a:spcAft>
                          <a:spcPts val="0"/>
                        </a:spcAft>
                        <a:buNone/>
                      </a:pPr>
                      <a:r>
                        <a:rPr lang="en">
                          <a:solidFill>
                            <a:schemeClr val="accent3"/>
                          </a:solidFill>
                          <a:latin typeface="Proxima Nova"/>
                          <a:ea typeface="Proxima Nova"/>
                          <a:cs typeface="Proxima Nova"/>
                          <a:sym typeface="Proxima Nova"/>
                        </a:rPr>
                        <a:t>0</a:t>
                      </a:r>
                      <a:endParaRPr>
                        <a:solidFill>
                          <a:schemeClr val="accent3"/>
                        </a:solidFill>
                        <a:latin typeface="Proxima Nova"/>
                        <a:ea typeface="Proxima Nova"/>
                        <a:cs typeface="Proxima Nova"/>
                        <a:sym typeface="Proxima Nova"/>
                      </a:endParaRPr>
                    </a:p>
                  </a:txBody>
                  <a:tcPr marT="91425" marB="91425" marR="91425" marL="91425">
                    <a:solidFill>
                      <a:srgbClr val="D9EAD3"/>
                    </a:solidFill>
                  </a:tcPr>
                </a:tc>
                <a:tc>
                  <a:txBody>
                    <a:bodyPr/>
                    <a:lstStyle/>
                    <a:p>
                      <a:pPr indent="0" lvl="0" marL="0" rtl="0" algn="ctr">
                        <a:spcBef>
                          <a:spcPts val="0"/>
                        </a:spcBef>
                        <a:spcAft>
                          <a:spcPts val="0"/>
                        </a:spcAft>
                        <a:buNone/>
                      </a:pPr>
                      <a:r>
                        <a:rPr lang="en">
                          <a:solidFill>
                            <a:schemeClr val="accent3"/>
                          </a:solidFill>
                          <a:latin typeface="Proxima Nova"/>
                          <a:ea typeface="Proxima Nova"/>
                          <a:cs typeface="Proxima Nova"/>
                          <a:sym typeface="Proxima Nova"/>
                        </a:rPr>
                        <a:t>0</a:t>
                      </a:r>
                      <a:endParaRPr>
                        <a:solidFill>
                          <a:schemeClr val="accent3"/>
                        </a:solidFill>
                        <a:latin typeface="Proxima Nova"/>
                        <a:ea typeface="Proxima Nova"/>
                        <a:cs typeface="Proxima Nova"/>
                        <a:sym typeface="Proxima Nova"/>
                      </a:endParaRPr>
                    </a:p>
                  </a:txBody>
                  <a:tcPr marT="91425" marB="91425" marR="91425" marL="91425">
                    <a:solidFill>
                      <a:srgbClr val="D9EAD3"/>
                    </a:solidFill>
                  </a:tcPr>
                </a:tc>
              </a:tr>
              <a:tr h="395625">
                <a:tc>
                  <a:txBody>
                    <a:bodyPr/>
                    <a:lstStyle/>
                    <a:p>
                      <a:pPr indent="0" lvl="0" marL="0" rtl="0" algn="l">
                        <a:spcBef>
                          <a:spcPts val="0"/>
                        </a:spcBef>
                        <a:spcAft>
                          <a:spcPts val="0"/>
                        </a:spcAft>
                        <a:buNone/>
                      </a:pPr>
                      <a:r>
                        <a:rPr lang="en">
                          <a:solidFill>
                            <a:schemeClr val="accent2"/>
                          </a:solidFill>
                          <a:latin typeface="Proxima Nova"/>
                          <a:ea typeface="Proxima Nova"/>
                          <a:cs typeface="Proxima Nova"/>
                          <a:sym typeface="Proxima Nova"/>
                        </a:rPr>
                        <a:t>U</a:t>
                      </a:r>
                      <a:r>
                        <a:rPr lang="en">
                          <a:solidFill>
                            <a:schemeClr val="accent2"/>
                          </a:solidFill>
                          <a:latin typeface="Proxima Nova"/>
                          <a:ea typeface="Proxima Nova"/>
                          <a:cs typeface="Proxima Nova"/>
                          <a:sym typeface="Proxima Nova"/>
                        </a:rPr>
                        <a:t>nknown/anonymous</a:t>
                      </a:r>
                      <a:endParaRPr>
                        <a:solidFill>
                          <a:schemeClr val="accent2"/>
                        </a:solidFill>
                        <a:latin typeface="Proxima Nova"/>
                        <a:ea typeface="Proxima Nova"/>
                        <a:cs typeface="Proxima Nova"/>
                        <a:sym typeface="Proxima Nova"/>
                      </a:endParaRPr>
                    </a:p>
                  </a:txBody>
                  <a:tcPr marT="91425" marB="91425" marR="91425" marL="91425">
                    <a:solidFill>
                      <a:srgbClr val="D0E0E3"/>
                    </a:solidFill>
                  </a:tcPr>
                </a:tc>
                <a:tc>
                  <a:txBody>
                    <a:bodyPr/>
                    <a:lstStyle/>
                    <a:p>
                      <a:pPr indent="0" lvl="0" marL="0" rtl="0" algn="ctr">
                        <a:spcBef>
                          <a:spcPts val="0"/>
                        </a:spcBef>
                        <a:spcAft>
                          <a:spcPts val="0"/>
                        </a:spcAft>
                        <a:buNone/>
                      </a:pPr>
                      <a:r>
                        <a:rPr lang="en">
                          <a:solidFill>
                            <a:schemeClr val="accent3"/>
                          </a:solidFill>
                          <a:latin typeface="Proxima Nova"/>
                          <a:ea typeface="Proxima Nova"/>
                          <a:cs typeface="Proxima Nova"/>
                          <a:sym typeface="Proxima Nova"/>
                        </a:rPr>
                        <a:t>68 (7.8%)</a:t>
                      </a:r>
                      <a:endParaRPr>
                        <a:solidFill>
                          <a:schemeClr val="accent3"/>
                        </a:solidFill>
                        <a:latin typeface="Proxima Nova"/>
                        <a:ea typeface="Proxima Nova"/>
                        <a:cs typeface="Proxima Nova"/>
                        <a:sym typeface="Proxima Nova"/>
                      </a:endParaRPr>
                    </a:p>
                  </a:txBody>
                  <a:tcPr marT="91425" marB="91425" marR="91425" marL="91425">
                    <a:solidFill>
                      <a:srgbClr val="D9EAD3"/>
                    </a:solidFill>
                  </a:tcPr>
                </a:tc>
                <a:tc>
                  <a:txBody>
                    <a:bodyPr/>
                    <a:lstStyle/>
                    <a:p>
                      <a:pPr indent="0" lvl="0" marL="0" rtl="0" algn="ctr">
                        <a:spcBef>
                          <a:spcPts val="0"/>
                        </a:spcBef>
                        <a:spcAft>
                          <a:spcPts val="0"/>
                        </a:spcAft>
                        <a:buNone/>
                      </a:pPr>
                      <a:r>
                        <a:rPr lang="en">
                          <a:solidFill>
                            <a:schemeClr val="accent3"/>
                          </a:solidFill>
                          <a:latin typeface="Proxima Nova"/>
                          <a:ea typeface="Proxima Nova"/>
                          <a:cs typeface="Proxima Nova"/>
                          <a:sym typeface="Proxima Nova"/>
                        </a:rPr>
                        <a:t>69 (6.1%)</a:t>
                      </a:r>
                      <a:endParaRPr>
                        <a:solidFill>
                          <a:schemeClr val="accent3"/>
                        </a:solidFill>
                        <a:latin typeface="Proxima Nova"/>
                        <a:ea typeface="Proxima Nova"/>
                        <a:cs typeface="Proxima Nova"/>
                        <a:sym typeface="Proxima Nova"/>
                      </a:endParaRPr>
                    </a:p>
                  </a:txBody>
                  <a:tcPr marT="91425" marB="91425" marR="91425" marL="91425">
                    <a:solidFill>
                      <a:srgbClr val="D9EAD3"/>
                    </a:solidFill>
                  </a:tcPr>
                </a:tc>
              </a:tr>
              <a:tr h="395625">
                <a:tc>
                  <a:txBody>
                    <a:bodyPr/>
                    <a:lstStyle/>
                    <a:p>
                      <a:pPr indent="0" lvl="0" marL="0" rtl="0" algn="l">
                        <a:spcBef>
                          <a:spcPts val="0"/>
                        </a:spcBef>
                        <a:spcAft>
                          <a:spcPts val="0"/>
                        </a:spcAft>
                        <a:buNone/>
                      </a:pPr>
                      <a:r>
                        <a:rPr i="1" lang="en">
                          <a:solidFill>
                            <a:schemeClr val="accent2"/>
                          </a:solidFill>
                          <a:latin typeface="Proxima Nova"/>
                          <a:ea typeface="Proxima Nova"/>
                          <a:cs typeface="Proxima Nova"/>
                          <a:sym typeface="Proxima Nova"/>
                        </a:rPr>
                        <a:t>Total</a:t>
                      </a:r>
                      <a:endParaRPr i="1">
                        <a:solidFill>
                          <a:schemeClr val="accent2"/>
                        </a:solidFill>
                        <a:latin typeface="Proxima Nova"/>
                        <a:ea typeface="Proxima Nova"/>
                        <a:cs typeface="Proxima Nova"/>
                        <a:sym typeface="Proxima Nova"/>
                      </a:endParaRPr>
                    </a:p>
                  </a:txBody>
                  <a:tcPr marT="91425" marB="91425" marR="91425" marL="91425">
                    <a:solidFill>
                      <a:srgbClr val="D0E0E3"/>
                    </a:solidFill>
                  </a:tcPr>
                </a:tc>
                <a:tc>
                  <a:txBody>
                    <a:bodyPr/>
                    <a:lstStyle/>
                    <a:p>
                      <a:pPr indent="0" lvl="0" marL="0" rtl="0" algn="ctr">
                        <a:spcBef>
                          <a:spcPts val="0"/>
                        </a:spcBef>
                        <a:spcAft>
                          <a:spcPts val="0"/>
                        </a:spcAft>
                        <a:buNone/>
                      </a:pPr>
                      <a:r>
                        <a:rPr i="1" lang="en">
                          <a:solidFill>
                            <a:schemeClr val="accent3"/>
                          </a:solidFill>
                          <a:latin typeface="Proxima Nova"/>
                          <a:ea typeface="Proxima Nova"/>
                          <a:cs typeface="Proxima Nova"/>
                          <a:sym typeface="Proxima Nova"/>
                        </a:rPr>
                        <a:t>875</a:t>
                      </a:r>
                      <a:endParaRPr i="1">
                        <a:solidFill>
                          <a:schemeClr val="accent3"/>
                        </a:solidFill>
                        <a:latin typeface="Proxima Nova"/>
                        <a:ea typeface="Proxima Nova"/>
                        <a:cs typeface="Proxima Nova"/>
                        <a:sym typeface="Proxima Nova"/>
                      </a:endParaRPr>
                    </a:p>
                  </a:txBody>
                  <a:tcPr marT="91425" marB="91425" marR="91425" marL="91425">
                    <a:solidFill>
                      <a:srgbClr val="D9EAD3"/>
                    </a:solidFill>
                  </a:tcPr>
                </a:tc>
                <a:tc>
                  <a:txBody>
                    <a:bodyPr/>
                    <a:lstStyle/>
                    <a:p>
                      <a:pPr indent="0" lvl="0" marL="0" rtl="0" algn="ctr">
                        <a:spcBef>
                          <a:spcPts val="0"/>
                        </a:spcBef>
                        <a:spcAft>
                          <a:spcPts val="0"/>
                        </a:spcAft>
                        <a:buNone/>
                      </a:pPr>
                      <a:r>
                        <a:rPr i="1" lang="en">
                          <a:solidFill>
                            <a:schemeClr val="accent3"/>
                          </a:solidFill>
                          <a:latin typeface="Proxima Nova"/>
                          <a:ea typeface="Proxima Nova"/>
                          <a:cs typeface="Proxima Nova"/>
                          <a:sym typeface="Proxima Nova"/>
                        </a:rPr>
                        <a:t>1130</a:t>
                      </a:r>
                      <a:endParaRPr i="1">
                        <a:solidFill>
                          <a:schemeClr val="accent3"/>
                        </a:solidFill>
                        <a:latin typeface="Proxima Nova"/>
                        <a:ea typeface="Proxima Nova"/>
                        <a:cs typeface="Proxima Nova"/>
                        <a:sym typeface="Proxima Nova"/>
                      </a:endParaRPr>
                    </a:p>
                  </a:txBody>
                  <a:tcPr marT="91425" marB="91425" marR="91425" marL="91425">
                    <a:solidFill>
                      <a:srgbClr val="D9EAD3"/>
                    </a:solidFill>
                  </a:tcPr>
                </a:tc>
              </a:tr>
            </a:tbl>
          </a:graphicData>
        </a:graphic>
      </p:graphicFrame>
      <p:sp>
        <p:nvSpPr>
          <p:cNvPr id="261" name="Google Shape;261;p39"/>
          <p:cNvSpPr txBox="1"/>
          <p:nvPr>
            <p:ph idx="1" type="body"/>
          </p:nvPr>
        </p:nvSpPr>
        <p:spPr>
          <a:xfrm>
            <a:off x="772900" y="4059100"/>
            <a:ext cx="7899000" cy="534900"/>
          </a:xfrm>
          <a:prstGeom prst="rect">
            <a:avLst/>
          </a:prstGeom>
        </p:spPr>
        <p:txBody>
          <a:bodyPr anchorCtr="0" anchor="ctr" bIns="91425" lIns="91425" spcFirstLastPara="1" rIns="91425" wrap="square" tIns="91425">
            <a:normAutofit lnSpcReduction="10000"/>
          </a:bodyPr>
          <a:lstStyle/>
          <a:p>
            <a:pPr indent="0" lvl="0" marL="0" rtl="0" algn="l">
              <a:spcBef>
                <a:spcPts val="0"/>
              </a:spcBef>
              <a:spcAft>
                <a:spcPts val="0"/>
              </a:spcAft>
              <a:buNone/>
            </a:pPr>
            <a:r>
              <a:rPr lang="en" sz="1200"/>
              <a:t>*Includes 1st, 2nd, and 3rd composers and 1st, 2nd, and 3rd arrangers where applicable. For example, a Parker/Shaw arrangement </a:t>
            </a:r>
            <a:endParaRPr sz="12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40"/>
          <p:cNvSpPr txBox="1"/>
          <p:nvPr>
            <p:ph type="title"/>
          </p:nvPr>
        </p:nvSpPr>
        <p:spPr>
          <a:xfrm>
            <a:off x="443725" y="2095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3"/>
                </a:solidFill>
              </a:rPr>
              <a:t>Works Performed by Gender Identity of Authorship by Ensemble Type</a:t>
            </a:r>
            <a:endParaRPr>
              <a:solidFill>
                <a:schemeClr val="accent3"/>
              </a:solidFill>
            </a:endParaRPr>
          </a:p>
        </p:txBody>
      </p:sp>
      <p:pic>
        <p:nvPicPr>
          <p:cNvPr id="267" name="Google Shape;267;p40" title="Points scored"/>
          <p:cNvPicPr preferRelativeResize="0"/>
          <p:nvPr/>
        </p:nvPicPr>
        <p:blipFill>
          <a:blip r:embed="rId3">
            <a:alphaModFix/>
          </a:blip>
          <a:stretch>
            <a:fillRect/>
          </a:stretch>
        </p:blipFill>
        <p:spPr>
          <a:xfrm>
            <a:off x="2983650" y="1166450"/>
            <a:ext cx="3032403" cy="1875025"/>
          </a:xfrm>
          <a:prstGeom prst="rect">
            <a:avLst/>
          </a:prstGeom>
          <a:noFill/>
          <a:ln>
            <a:noFill/>
          </a:ln>
        </p:spPr>
      </p:pic>
      <p:pic>
        <p:nvPicPr>
          <p:cNvPr id="268" name="Google Shape;268;p40" title="Points scored"/>
          <p:cNvPicPr preferRelativeResize="0"/>
          <p:nvPr/>
        </p:nvPicPr>
        <p:blipFill>
          <a:blip r:embed="rId4">
            <a:alphaModFix/>
          </a:blip>
          <a:stretch>
            <a:fillRect/>
          </a:stretch>
        </p:blipFill>
        <p:spPr>
          <a:xfrm>
            <a:off x="159025" y="3041475"/>
            <a:ext cx="3091032" cy="1911275"/>
          </a:xfrm>
          <a:prstGeom prst="rect">
            <a:avLst/>
          </a:prstGeom>
          <a:noFill/>
          <a:ln>
            <a:noFill/>
          </a:ln>
        </p:spPr>
      </p:pic>
      <p:pic>
        <p:nvPicPr>
          <p:cNvPr id="269" name="Google Shape;269;p40" title="Points scored"/>
          <p:cNvPicPr preferRelativeResize="0"/>
          <p:nvPr/>
        </p:nvPicPr>
        <p:blipFill>
          <a:blip r:embed="rId5">
            <a:alphaModFix/>
          </a:blip>
          <a:stretch>
            <a:fillRect/>
          </a:stretch>
        </p:blipFill>
        <p:spPr>
          <a:xfrm>
            <a:off x="5543400" y="2964650"/>
            <a:ext cx="3215274" cy="19881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41"/>
          <p:cNvSpPr txBox="1"/>
          <p:nvPr>
            <p:ph type="title"/>
          </p:nvPr>
        </p:nvSpPr>
        <p:spPr>
          <a:xfrm>
            <a:off x="463500" y="471850"/>
            <a:ext cx="8520600" cy="572700"/>
          </a:xfrm>
          <a:prstGeom prst="rect">
            <a:avLst/>
          </a:prstGeom>
          <a:noFill/>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3"/>
                </a:solidFill>
              </a:rPr>
              <a:t>Works Performed by Gender Identity of Author  and Ensemble Type</a:t>
            </a:r>
            <a:endParaRPr>
              <a:solidFill>
                <a:schemeClr val="accent3"/>
              </a:solidFill>
            </a:endParaRPr>
          </a:p>
        </p:txBody>
      </p:sp>
      <p:pic>
        <p:nvPicPr>
          <p:cNvPr id="275" name="Google Shape;275;p41" title="Points scored"/>
          <p:cNvPicPr preferRelativeResize="0"/>
          <p:nvPr/>
        </p:nvPicPr>
        <p:blipFill>
          <a:blip r:embed="rId3">
            <a:alphaModFix/>
          </a:blip>
          <a:stretch>
            <a:fillRect/>
          </a:stretch>
        </p:blipFill>
        <p:spPr>
          <a:xfrm>
            <a:off x="4666050" y="1734175"/>
            <a:ext cx="4058037" cy="2509225"/>
          </a:xfrm>
          <a:prstGeom prst="rect">
            <a:avLst/>
          </a:prstGeom>
          <a:noFill/>
          <a:ln>
            <a:noFill/>
          </a:ln>
        </p:spPr>
      </p:pic>
      <p:pic>
        <p:nvPicPr>
          <p:cNvPr id="276" name="Google Shape;276;p41" title="Points scored"/>
          <p:cNvPicPr preferRelativeResize="0"/>
          <p:nvPr/>
        </p:nvPicPr>
        <p:blipFill>
          <a:blip r:embed="rId4">
            <a:alphaModFix/>
          </a:blip>
          <a:stretch>
            <a:fillRect/>
          </a:stretch>
        </p:blipFill>
        <p:spPr>
          <a:xfrm>
            <a:off x="314605" y="1734175"/>
            <a:ext cx="4058049" cy="25092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42"/>
          <p:cNvSpPr txBox="1"/>
          <p:nvPr>
            <p:ph type="title"/>
          </p:nvPr>
        </p:nvSpPr>
        <p:spPr>
          <a:xfrm>
            <a:off x="303225" y="18309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Composers performed </a:t>
            </a:r>
            <a:endParaRPr/>
          </a:p>
          <a:p>
            <a:pPr indent="0" lvl="0" marL="0" rtl="0" algn="l">
              <a:spcBef>
                <a:spcPts val="0"/>
              </a:spcBef>
              <a:spcAft>
                <a:spcPts val="0"/>
              </a:spcAft>
              <a:buNone/>
            </a:pPr>
            <a:r>
              <a:rPr lang="en"/>
              <a:t>8 times or more </a:t>
            </a:r>
            <a:endParaRPr/>
          </a:p>
          <a:p>
            <a:pPr indent="0" lvl="0" marL="0" rtl="0" algn="l">
              <a:spcBef>
                <a:spcPts val="0"/>
              </a:spcBef>
              <a:spcAft>
                <a:spcPts val="0"/>
              </a:spcAft>
              <a:buNone/>
            </a:pPr>
            <a:r>
              <a:rPr lang="en"/>
              <a:t>(men and women)</a:t>
            </a:r>
            <a:endParaRPr/>
          </a:p>
          <a:p>
            <a:pPr indent="0" lvl="0" marL="0" rtl="0" algn="l">
              <a:spcBef>
                <a:spcPts val="0"/>
              </a:spcBef>
              <a:spcAft>
                <a:spcPts val="0"/>
              </a:spcAft>
              <a:buNone/>
            </a:pPr>
            <a:r>
              <a:t/>
            </a:r>
            <a:endParaRPr/>
          </a:p>
        </p:txBody>
      </p:sp>
      <p:graphicFrame>
        <p:nvGraphicFramePr>
          <p:cNvPr id="282" name="Google Shape;282;p42"/>
          <p:cNvGraphicFramePr/>
          <p:nvPr/>
        </p:nvGraphicFramePr>
        <p:xfrm>
          <a:off x="3942750" y="59088"/>
          <a:ext cx="3000000" cy="3000000"/>
        </p:xfrm>
        <a:graphic>
          <a:graphicData uri="http://schemas.openxmlformats.org/drawingml/2006/table">
            <a:tbl>
              <a:tblPr>
                <a:noFill/>
                <a:tableStyleId>{46543DE9-6466-4701-8E15-5FA0A01FE7F0}</a:tableStyleId>
              </a:tblPr>
              <a:tblGrid>
                <a:gridCol w="1865500"/>
                <a:gridCol w="1831025"/>
                <a:gridCol w="1027325"/>
              </a:tblGrid>
              <a:tr h="401425">
                <a:tc>
                  <a:txBody>
                    <a:bodyPr/>
                    <a:lstStyle/>
                    <a:p>
                      <a:pPr indent="0" lvl="0" marL="0" rtl="0" algn="l">
                        <a:spcBef>
                          <a:spcPts val="0"/>
                        </a:spcBef>
                        <a:spcAft>
                          <a:spcPts val="0"/>
                        </a:spcAft>
                        <a:buNone/>
                      </a:pPr>
                      <a:r>
                        <a:rPr lang="en" sz="1200"/>
                        <a:t>Composer</a:t>
                      </a:r>
                      <a:endParaRPr sz="1200"/>
                    </a:p>
                  </a:txBody>
                  <a:tcPr marT="91425" marB="91425" marR="91425" marL="91425">
                    <a:lnB cap="flat" cmpd="sng" w="9525">
                      <a:solidFill>
                        <a:srgbClr val="9E9E9E"/>
                      </a:solidFill>
                      <a:prstDash val="solid"/>
                      <a:round/>
                      <a:headEnd len="sm" w="sm" type="none"/>
                      <a:tailEnd len="sm" w="sm" type="none"/>
                    </a:lnB>
                    <a:solidFill>
                      <a:srgbClr val="D0E0E3"/>
                    </a:solidFill>
                  </a:tcPr>
                </a:tc>
                <a:tc>
                  <a:txBody>
                    <a:bodyPr/>
                    <a:lstStyle/>
                    <a:p>
                      <a:pPr indent="0" lvl="0" marL="0" rtl="0" algn="ctr">
                        <a:spcBef>
                          <a:spcPts val="0"/>
                        </a:spcBef>
                        <a:spcAft>
                          <a:spcPts val="0"/>
                        </a:spcAft>
                        <a:buNone/>
                      </a:pPr>
                      <a:r>
                        <a:rPr lang="en" sz="1200"/>
                        <a:t># performances</a:t>
                      </a:r>
                      <a:endParaRPr sz="1200"/>
                    </a:p>
                  </a:txBody>
                  <a:tcPr marT="91425" marB="91425" marR="91425" marL="91425">
                    <a:lnB cap="flat" cmpd="sng" w="9525">
                      <a:solidFill>
                        <a:srgbClr val="9E9E9E"/>
                      </a:solidFill>
                      <a:prstDash val="solid"/>
                      <a:round/>
                      <a:headEnd len="sm" w="sm" type="none"/>
                      <a:tailEnd len="sm" w="sm" type="none"/>
                    </a:lnB>
                    <a:solidFill>
                      <a:srgbClr val="D0E0E3"/>
                    </a:solidFill>
                  </a:tcPr>
                </a:tc>
                <a:tc>
                  <a:txBody>
                    <a:bodyPr/>
                    <a:lstStyle/>
                    <a:p>
                      <a:pPr indent="0" lvl="0" marL="0" rtl="0" algn="ctr">
                        <a:spcBef>
                          <a:spcPts val="0"/>
                        </a:spcBef>
                        <a:spcAft>
                          <a:spcPts val="0"/>
                        </a:spcAft>
                        <a:buNone/>
                      </a:pPr>
                      <a:r>
                        <a:rPr lang="en" sz="1200"/>
                        <a:t>Gender</a:t>
                      </a:r>
                      <a:endParaRPr sz="1200"/>
                    </a:p>
                  </a:txBody>
                  <a:tcPr marT="91425" marB="91425" marR="91425" marL="91425">
                    <a:lnB cap="flat" cmpd="sng" w="9525">
                      <a:solidFill>
                        <a:srgbClr val="9E9E9E"/>
                      </a:solidFill>
                      <a:prstDash val="solid"/>
                      <a:round/>
                      <a:headEnd len="sm" w="sm" type="none"/>
                      <a:tailEnd len="sm" w="sm" type="none"/>
                    </a:lnB>
                    <a:solidFill>
                      <a:srgbClr val="D0E0E3"/>
                    </a:solidFill>
                  </a:tcPr>
                </a:tc>
              </a:tr>
              <a:tr h="265050">
                <a:tc>
                  <a:txBody>
                    <a:bodyPr/>
                    <a:lstStyle/>
                    <a:p>
                      <a:pPr indent="0" lvl="0" marL="0" rtl="0" algn="l">
                        <a:spcBef>
                          <a:spcPts val="0"/>
                        </a:spcBef>
                        <a:spcAft>
                          <a:spcPts val="0"/>
                        </a:spcAft>
                        <a:buNone/>
                      </a:pPr>
                      <a:r>
                        <a:rPr lang="en" sz="900"/>
                        <a:t> Ešenvalds, Ēriks</a:t>
                      </a:r>
                      <a:endParaRPr sz="900"/>
                    </a:p>
                  </a:txBody>
                  <a:tcPr marT="9525" marB="91425" marR="9525" marL="952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en" sz="900"/>
                        <a:t>23</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en" sz="900"/>
                        <a:t>M </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r>
              <a:tr h="265050">
                <a:tc>
                  <a:txBody>
                    <a:bodyPr/>
                    <a:lstStyle/>
                    <a:p>
                      <a:pPr indent="0" lvl="0" marL="0" rtl="0" algn="l">
                        <a:spcBef>
                          <a:spcPts val="0"/>
                        </a:spcBef>
                        <a:spcAft>
                          <a:spcPts val="0"/>
                        </a:spcAft>
                        <a:buNone/>
                      </a:pPr>
                      <a:r>
                        <a:rPr lang="en" sz="900"/>
                        <a:t> Runestad, Jake</a:t>
                      </a:r>
                      <a:endParaRPr sz="900"/>
                    </a:p>
                  </a:txBody>
                  <a:tcPr marT="9525" marB="91425" marR="9525" marL="952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en" sz="900"/>
                        <a:t>18</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en" sz="900"/>
                        <a:t>M</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r>
              <a:tr h="265050">
                <a:tc>
                  <a:txBody>
                    <a:bodyPr/>
                    <a:lstStyle/>
                    <a:p>
                      <a:pPr indent="0" lvl="0" marL="0" rtl="0" algn="l">
                        <a:spcBef>
                          <a:spcPts val="0"/>
                        </a:spcBef>
                        <a:spcAft>
                          <a:spcPts val="0"/>
                        </a:spcAft>
                        <a:buNone/>
                      </a:pPr>
                      <a:r>
                        <a:rPr lang="en" sz="900"/>
                        <a:t> Gibbs, Stacey V.</a:t>
                      </a:r>
                      <a:endParaRPr sz="900"/>
                    </a:p>
                  </a:txBody>
                  <a:tcPr marT="9525" marB="91425" marR="9525" marL="952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en" sz="900"/>
                        <a:t>15</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en" sz="900"/>
                        <a:t>M</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r>
              <a:tr h="265050">
                <a:tc>
                  <a:txBody>
                    <a:bodyPr/>
                    <a:lstStyle/>
                    <a:p>
                      <a:pPr indent="0" lvl="0" marL="0" rtl="0" algn="l">
                        <a:spcBef>
                          <a:spcPts val="0"/>
                        </a:spcBef>
                        <a:spcAft>
                          <a:spcPts val="0"/>
                        </a:spcAft>
                        <a:buNone/>
                      </a:pPr>
                      <a:r>
                        <a:rPr lang="en" sz="900"/>
                        <a:t> Bach, Johann Sebastian</a:t>
                      </a:r>
                      <a:endParaRPr sz="900"/>
                    </a:p>
                  </a:txBody>
                  <a:tcPr marT="9525" marB="91425" marR="9525" marL="952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en" sz="900"/>
                        <a:t>14</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en" sz="900"/>
                        <a:t>M</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r>
              <a:tr h="286450">
                <a:tc>
                  <a:txBody>
                    <a:bodyPr/>
                    <a:lstStyle/>
                    <a:p>
                      <a:pPr indent="0" lvl="0" marL="0" rtl="0" algn="l">
                        <a:spcBef>
                          <a:spcPts val="0"/>
                        </a:spcBef>
                        <a:spcAft>
                          <a:spcPts val="0"/>
                        </a:spcAft>
                        <a:buNone/>
                      </a:pPr>
                      <a:r>
                        <a:rPr lang="en" sz="900"/>
                        <a:t> Brahms, Johannes</a:t>
                      </a:r>
                      <a:endParaRPr sz="900"/>
                    </a:p>
                  </a:txBody>
                  <a:tcPr marT="9525" marB="91425" marR="9525" marL="952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en" sz="900"/>
                        <a:t>13</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en" sz="900"/>
                        <a:t>M</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r>
              <a:tr h="265050">
                <a:tc>
                  <a:txBody>
                    <a:bodyPr/>
                    <a:lstStyle/>
                    <a:p>
                      <a:pPr indent="0" lvl="0" marL="0" rtl="0" algn="l">
                        <a:spcBef>
                          <a:spcPts val="0"/>
                        </a:spcBef>
                        <a:spcAft>
                          <a:spcPts val="0"/>
                        </a:spcAft>
                        <a:buNone/>
                      </a:pPr>
                      <a:r>
                        <a:rPr lang="en" sz="900"/>
                        <a:t> Meader, Darmon</a:t>
                      </a:r>
                      <a:endParaRPr sz="900"/>
                    </a:p>
                  </a:txBody>
                  <a:tcPr marT="9525" marB="91425" marR="9525" marL="952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en" sz="900"/>
                        <a:t>12</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en" sz="900"/>
                        <a:t>M</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r>
              <a:tr h="265050">
                <a:tc>
                  <a:txBody>
                    <a:bodyPr/>
                    <a:lstStyle/>
                    <a:p>
                      <a:pPr indent="0" lvl="0" marL="0" rtl="0" algn="l">
                        <a:spcBef>
                          <a:spcPts val="0"/>
                        </a:spcBef>
                        <a:spcAft>
                          <a:spcPts val="0"/>
                        </a:spcAft>
                        <a:buNone/>
                      </a:pPr>
                      <a:r>
                        <a:rPr lang="en" sz="900"/>
                        <a:t> Tormis, Veljo</a:t>
                      </a:r>
                      <a:endParaRPr sz="900"/>
                    </a:p>
                  </a:txBody>
                  <a:tcPr marT="9525" marB="91425" marR="9525" marL="952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en" sz="900"/>
                        <a:t>11</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en" sz="900"/>
                        <a:t>M</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r>
              <a:tr h="265050">
                <a:tc>
                  <a:txBody>
                    <a:bodyPr/>
                    <a:lstStyle/>
                    <a:p>
                      <a:pPr indent="0" lvl="0" marL="0" rtl="0" algn="l">
                        <a:spcBef>
                          <a:spcPts val="0"/>
                        </a:spcBef>
                        <a:spcAft>
                          <a:spcPts val="0"/>
                        </a:spcAft>
                        <a:buNone/>
                      </a:pPr>
                      <a:r>
                        <a:rPr lang="en" sz="900"/>
                        <a:t> Shaw, Caroline</a:t>
                      </a:r>
                      <a:endParaRPr sz="900"/>
                    </a:p>
                  </a:txBody>
                  <a:tcPr marT="9525" marB="91425" marR="9525" marL="952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rPr lang="en" sz="900"/>
                        <a:t>10</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rPr lang="en" sz="900"/>
                        <a:t>F</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B6D7A8"/>
                    </a:solidFill>
                  </a:tcPr>
                </a:tc>
              </a:tr>
              <a:tr h="265050">
                <a:tc>
                  <a:txBody>
                    <a:bodyPr/>
                    <a:lstStyle/>
                    <a:p>
                      <a:pPr indent="0" lvl="0" marL="0" rtl="0" algn="l">
                        <a:spcBef>
                          <a:spcPts val="0"/>
                        </a:spcBef>
                        <a:spcAft>
                          <a:spcPts val="0"/>
                        </a:spcAft>
                        <a:buNone/>
                      </a:pPr>
                      <a:r>
                        <a:rPr lang="en" sz="900"/>
                        <a:t>Pärt, Arvo </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en" sz="900"/>
                        <a:t>9</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en" sz="900"/>
                        <a:t>M</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r>
              <a:tr h="265050">
                <a:tc>
                  <a:txBody>
                    <a:bodyPr/>
                    <a:lstStyle/>
                    <a:p>
                      <a:pPr indent="0" lvl="0" marL="0" rtl="0" algn="l">
                        <a:spcBef>
                          <a:spcPts val="0"/>
                        </a:spcBef>
                        <a:spcAft>
                          <a:spcPts val="0"/>
                        </a:spcAft>
                        <a:buNone/>
                      </a:pPr>
                      <a:r>
                        <a:rPr lang="en" sz="900"/>
                        <a:t>Handel, George, Fredrich</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en" sz="900"/>
                        <a:t>9</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en" sz="900"/>
                        <a:t>M</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r>
              <a:tr h="265050">
                <a:tc>
                  <a:txBody>
                    <a:bodyPr/>
                    <a:lstStyle/>
                    <a:p>
                      <a:pPr indent="0" lvl="0" marL="0" rtl="0" algn="l">
                        <a:spcBef>
                          <a:spcPts val="0"/>
                        </a:spcBef>
                        <a:spcAft>
                          <a:spcPts val="0"/>
                        </a:spcAft>
                        <a:buNone/>
                      </a:pPr>
                      <a:r>
                        <a:rPr lang="en" sz="900"/>
                        <a:t>Barnum, Eric William</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en" sz="900"/>
                        <a:t>9</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en" sz="900"/>
                        <a:t>M</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r>
              <a:tr h="265050">
                <a:tc>
                  <a:txBody>
                    <a:bodyPr/>
                    <a:lstStyle/>
                    <a:p>
                      <a:pPr indent="0" lvl="0" marL="0" rtl="0" algn="l">
                        <a:spcBef>
                          <a:spcPts val="0"/>
                        </a:spcBef>
                        <a:spcAft>
                          <a:spcPts val="0"/>
                        </a:spcAft>
                        <a:buNone/>
                      </a:pPr>
                      <a:r>
                        <a:rPr lang="en" sz="900"/>
                        <a:t>Marsh, Kerry</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en" sz="900"/>
                        <a:t>9</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en" sz="900"/>
                        <a:t>M</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r>
              <a:tr h="265050">
                <a:tc>
                  <a:txBody>
                    <a:bodyPr/>
                    <a:lstStyle/>
                    <a:p>
                      <a:pPr indent="0" lvl="0" marL="0" rtl="0" algn="l">
                        <a:spcBef>
                          <a:spcPts val="0"/>
                        </a:spcBef>
                        <a:spcAft>
                          <a:spcPts val="0"/>
                        </a:spcAft>
                        <a:buNone/>
                      </a:pPr>
                      <a:r>
                        <a:rPr lang="en" sz="900"/>
                        <a:t>Monteverdi, Claudio</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en" sz="900"/>
                        <a:t>8</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en" sz="900"/>
                        <a:t>M</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r>
              <a:tr h="265050">
                <a:tc>
                  <a:txBody>
                    <a:bodyPr/>
                    <a:lstStyle/>
                    <a:p>
                      <a:pPr indent="0" lvl="0" marL="0" rtl="0" algn="l">
                        <a:spcBef>
                          <a:spcPts val="0"/>
                        </a:spcBef>
                        <a:spcAft>
                          <a:spcPts val="0"/>
                        </a:spcAft>
                        <a:buNone/>
                      </a:pPr>
                      <a:r>
                        <a:rPr lang="en" sz="900"/>
                        <a:t>Betinis, Abbie</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rPr lang="en" sz="900"/>
                        <a:t>8</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rPr lang="en" sz="900"/>
                        <a:t>F</a:t>
                      </a:r>
                      <a:endParaRPr sz="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B6D7A8"/>
                    </a:solidFill>
                  </a:tcPr>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43"/>
          <p:cNvSpPr txBox="1"/>
          <p:nvPr>
            <p:ph type="title"/>
          </p:nvPr>
        </p:nvSpPr>
        <p:spPr>
          <a:xfrm>
            <a:off x="303225" y="18309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Women composers </a:t>
            </a:r>
            <a:endParaRPr/>
          </a:p>
          <a:p>
            <a:pPr indent="0" lvl="0" marL="0" rtl="0" algn="l">
              <a:spcBef>
                <a:spcPts val="0"/>
              </a:spcBef>
              <a:spcAft>
                <a:spcPts val="0"/>
              </a:spcAft>
              <a:buNone/>
            </a:pPr>
            <a:r>
              <a:rPr lang="en"/>
              <a:t>performed at least </a:t>
            </a:r>
            <a:endParaRPr/>
          </a:p>
          <a:p>
            <a:pPr indent="0" lvl="0" marL="0" rtl="0" algn="l">
              <a:spcBef>
                <a:spcPts val="0"/>
              </a:spcBef>
              <a:spcAft>
                <a:spcPts val="0"/>
              </a:spcAft>
              <a:buNone/>
            </a:pPr>
            <a:r>
              <a:rPr lang="en"/>
              <a:t>3 times</a:t>
            </a:r>
            <a:endParaRPr/>
          </a:p>
        </p:txBody>
      </p:sp>
      <p:graphicFrame>
        <p:nvGraphicFramePr>
          <p:cNvPr id="288" name="Google Shape;288;p43"/>
          <p:cNvGraphicFramePr/>
          <p:nvPr/>
        </p:nvGraphicFramePr>
        <p:xfrm>
          <a:off x="3942750" y="59088"/>
          <a:ext cx="3000000" cy="3000000"/>
        </p:xfrm>
        <a:graphic>
          <a:graphicData uri="http://schemas.openxmlformats.org/drawingml/2006/table">
            <a:tbl>
              <a:tblPr>
                <a:noFill/>
                <a:tableStyleId>{46543DE9-6466-4701-8E15-5FA0A01FE7F0}</a:tableStyleId>
              </a:tblPr>
              <a:tblGrid>
                <a:gridCol w="1685975"/>
                <a:gridCol w="3037875"/>
              </a:tblGrid>
              <a:tr h="401425">
                <a:tc>
                  <a:txBody>
                    <a:bodyPr/>
                    <a:lstStyle/>
                    <a:p>
                      <a:pPr indent="0" lvl="0" marL="0" rtl="0" algn="l">
                        <a:spcBef>
                          <a:spcPts val="0"/>
                        </a:spcBef>
                        <a:spcAft>
                          <a:spcPts val="0"/>
                        </a:spcAft>
                        <a:buNone/>
                      </a:pPr>
                      <a:r>
                        <a:rPr lang="en" sz="1200"/>
                        <a:t>Composer</a:t>
                      </a:r>
                      <a:endParaRPr sz="1200"/>
                    </a:p>
                  </a:txBody>
                  <a:tcPr marT="91425" marB="91425" marR="91425" marL="91425">
                    <a:lnB cap="flat" cmpd="sng" w="9525">
                      <a:solidFill>
                        <a:srgbClr val="9E9E9E"/>
                      </a:solidFill>
                      <a:prstDash val="solid"/>
                      <a:round/>
                      <a:headEnd len="sm" w="sm" type="none"/>
                      <a:tailEnd len="sm" w="sm" type="none"/>
                    </a:lnB>
                    <a:solidFill>
                      <a:srgbClr val="D0E0E3"/>
                    </a:solidFill>
                  </a:tcPr>
                </a:tc>
                <a:tc>
                  <a:txBody>
                    <a:bodyPr/>
                    <a:lstStyle/>
                    <a:p>
                      <a:pPr indent="0" lvl="0" marL="0" rtl="0" algn="ctr">
                        <a:spcBef>
                          <a:spcPts val="0"/>
                        </a:spcBef>
                        <a:spcAft>
                          <a:spcPts val="0"/>
                        </a:spcAft>
                        <a:buNone/>
                      </a:pPr>
                      <a:r>
                        <a:rPr lang="en" sz="1200"/>
                        <a:t># performances</a:t>
                      </a:r>
                      <a:endParaRPr sz="1200"/>
                    </a:p>
                  </a:txBody>
                  <a:tcPr marT="91425" marB="91425" marR="91425" marL="91425">
                    <a:lnB cap="flat" cmpd="sng" w="9525">
                      <a:solidFill>
                        <a:srgbClr val="9E9E9E"/>
                      </a:solidFill>
                      <a:prstDash val="solid"/>
                      <a:round/>
                      <a:headEnd len="sm" w="sm" type="none"/>
                      <a:tailEnd len="sm" w="sm" type="none"/>
                    </a:lnB>
                    <a:solidFill>
                      <a:srgbClr val="D0E0E3"/>
                    </a:solidFill>
                  </a:tcPr>
                </a:tc>
              </a:tr>
              <a:tr h="265050">
                <a:tc>
                  <a:txBody>
                    <a:bodyPr/>
                    <a:lstStyle/>
                    <a:p>
                      <a:pPr indent="0" lvl="0" marL="0" rtl="0" algn="l">
                        <a:lnSpc>
                          <a:spcPct val="115000"/>
                        </a:lnSpc>
                        <a:spcBef>
                          <a:spcPts val="0"/>
                        </a:spcBef>
                        <a:spcAft>
                          <a:spcPts val="0"/>
                        </a:spcAft>
                        <a:buNone/>
                      </a:pPr>
                      <a:r>
                        <a:rPr lang="en" sz="1000"/>
                        <a:t>Shaw, Caroline</a:t>
                      </a:r>
                      <a:endParaRPr sz="1000"/>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en" sz="1000"/>
                        <a:t>10</a:t>
                      </a:r>
                      <a:endParaRPr sz="1000"/>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r>
              <a:tr h="265050">
                <a:tc>
                  <a:txBody>
                    <a:bodyPr/>
                    <a:lstStyle/>
                    <a:p>
                      <a:pPr indent="0" lvl="0" marL="0" rtl="0" algn="l">
                        <a:lnSpc>
                          <a:spcPct val="115000"/>
                        </a:lnSpc>
                        <a:spcBef>
                          <a:spcPts val="0"/>
                        </a:spcBef>
                        <a:spcAft>
                          <a:spcPts val="0"/>
                        </a:spcAft>
                        <a:buNone/>
                      </a:pPr>
                      <a:r>
                        <a:rPr lang="en" sz="1000"/>
                        <a:t>Betinis, Abbie</a:t>
                      </a:r>
                      <a:endParaRPr sz="1000"/>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en" sz="1000"/>
                        <a:t>8</a:t>
                      </a:r>
                      <a:endParaRPr sz="1000"/>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r>
              <a:tr h="265050">
                <a:tc>
                  <a:txBody>
                    <a:bodyPr/>
                    <a:lstStyle/>
                    <a:p>
                      <a:pPr indent="0" lvl="0" marL="0" rtl="0" algn="l">
                        <a:lnSpc>
                          <a:spcPct val="115000"/>
                        </a:lnSpc>
                        <a:spcBef>
                          <a:spcPts val="0"/>
                        </a:spcBef>
                        <a:spcAft>
                          <a:spcPts val="0"/>
                        </a:spcAft>
                        <a:buNone/>
                      </a:pPr>
                      <a:r>
                        <a:rPr lang="en" sz="1000"/>
                        <a:t>Hagen, Jocelyn</a:t>
                      </a:r>
                      <a:endParaRPr sz="1000"/>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en" sz="1000"/>
                        <a:t>6</a:t>
                      </a:r>
                      <a:endParaRPr sz="1000"/>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r>
              <a:tr h="265050">
                <a:tc>
                  <a:txBody>
                    <a:bodyPr/>
                    <a:lstStyle/>
                    <a:p>
                      <a:pPr indent="0" lvl="0" marL="0" rtl="0" algn="l">
                        <a:lnSpc>
                          <a:spcPct val="115000"/>
                        </a:lnSpc>
                        <a:spcBef>
                          <a:spcPts val="0"/>
                        </a:spcBef>
                        <a:spcAft>
                          <a:spcPts val="0"/>
                        </a:spcAft>
                        <a:buNone/>
                      </a:pPr>
                      <a:r>
                        <a:rPr lang="en" sz="1000"/>
                        <a:t>Hagenberg, Elaine</a:t>
                      </a:r>
                      <a:endParaRPr sz="1000"/>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en" sz="1000"/>
                        <a:t>5</a:t>
                      </a:r>
                      <a:endParaRPr sz="1000"/>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r>
              <a:tr h="286450">
                <a:tc>
                  <a:txBody>
                    <a:bodyPr/>
                    <a:lstStyle/>
                    <a:p>
                      <a:pPr indent="0" lvl="0" marL="0" rtl="0" algn="l">
                        <a:lnSpc>
                          <a:spcPct val="115000"/>
                        </a:lnSpc>
                        <a:spcBef>
                          <a:spcPts val="0"/>
                        </a:spcBef>
                        <a:spcAft>
                          <a:spcPts val="0"/>
                        </a:spcAft>
                        <a:buNone/>
                      </a:pPr>
                      <a:r>
                        <a:rPr lang="en" sz="1000"/>
                        <a:t>Parker, Alice</a:t>
                      </a:r>
                      <a:endParaRPr sz="1000"/>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en" sz="1000"/>
                        <a:t>4</a:t>
                      </a:r>
                      <a:endParaRPr sz="1000"/>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r>
              <a:tr h="265050">
                <a:tc>
                  <a:txBody>
                    <a:bodyPr/>
                    <a:lstStyle/>
                    <a:p>
                      <a:pPr indent="0" lvl="0" marL="0" rtl="0" algn="l">
                        <a:lnSpc>
                          <a:spcPct val="115000"/>
                        </a:lnSpc>
                        <a:spcBef>
                          <a:spcPts val="0"/>
                        </a:spcBef>
                        <a:spcAft>
                          <a:spcPts val="0"/>
                        </a:spcAft>
                        <a:buNone/>
                      </a:pPr>
                      <a:r>
                        <a:rPr lang="en" sz="1000"/>
                        <a:t>Woo, Hyo-won </a:t>
                      </a:r>
                      <a:endParaRPr sz="1000"/>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en" sz="1000"/>
                        <a:t>4</a:t>
                      </a:r>
                      <a:endParaRPr sz="1000"/>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r>
              <a:tr h="265050">
                <a:tc>
                  <a:txBody>
                    <a:bodyPr/>
                    <a:lstStyle/>
                    <a:p>
                      <a:pPr indent="0" lvl="0" marL="0" rtl="0" algn="l">
                        <a:lnSpc>
                          <a:spcPct val="115000"/>
                        </a:lnSpc>
                        <a:spcBef>
                          <a:spcPts val="0"/>
                        </a:spcBef>
                        <a:spcAft>
                          <a:spcPts val="0"/>
                        </a:spcAft>
                        <a:buNone/>
                      </a:pPr>
                      <a:r>
                        <a:rPr lang="en" sz="1000"/>
                        <a:t>Barnes, Jennifer </a:t>
                      </a:r>
                      <a:endParaRPr sz="1000"/>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en" sz="1000"/>
                        <a:t>3</a:t>
                      </a:r>
                      <a:endParaRPr sz="1000"/>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r>
              <a:tr h="265050">
                <a:tc>
                  <a:txBody>
                    <a:bodyPr/>
                    <a:lstStyle/>
                    <a:p>
                      <a:pPr indent="0" lvl="0" marL="0" rtl="0" algn="l">
                        <a:lnSpc>
                          <a:spcPct val="115000"/>
                        </a:lnSpc>
                        <a:spcBef>
                          <a:spcPts val="0"/>
                        </a:spcBef>
                        <a:spcAft>
                          <a:spcPts val="0"/>
                        </a:spcAft>
                        <a:buNone/>
                      </a:pPr>
                      <a:r>
                        <a:rPr lang="en" sz="1000"/>
                        <a:t>Eckert, Rosana </a:t>
                      </a:r>
                      <a:endParaRPr sz="1000"/>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en" sz="1000"/>
                        <a:t>3</a:t>
                      </a:r>
                      <a:endParaRPr sz="1000"/>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r>
              <a:tr h="265050">
                <a:tc>
                  <a:txBody>
                    <a:bodyPr/>
                    <a:lstStyle/>
                    <a:p>
                      <a:pPr indent="0" lvl="0" marL="0" rtl="0" algn="l">
                        <a:lnSpc>
                          <a:spcPct val="115000"/>
                        </a:lnSpc>
                        <a:spcBef>
                          <a:spcPts val="0"/>
                        </a:spcBef>
                        <a:spcAft>
                          <a:spcPts val="0"/>
                        </a:spcAft>
                        <a:buNone/>
                      </a:pPr>
                      <a:r>
                        <a:rPr lang="en" sz="1000"/>
                        <a:t>Jensen, Joni</a:t>
                      </a:r>
                      <a:endParaRPr sz="1000"/>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en" sz="1000"/>
                        <a:t>3</a:t>
                      </a:r>
                      <a:endParaRPr sz="1000"/>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r>
              <a:tr h="265050">
                <a:tc>
                  <a:txBody>
                    <a:bodyPr/>
                    <a:lstStyle/>
                    <a:p>
                      <a:pPr indent="0" lvl="0" marL="0" rtl="0" algn="l">
                        <a:lnSpc>
                          <a:spcPct val="115000"/>
                        </a:lnSpc>
                        <a:spcBef>
                          <a:spcPts val="0"/>
                        </a:spcBef>
                        <a:spcAft>
                          <a:spcPts val="0"/>
                        </a:spcAft>
                        <a:buNone/>
                      </a:pPr>
                      <a:r>
                        <a:rPr lang="en" sz="1000"/>
                        <a:t>Mvula, Laura</a:t>
                      </a:r>
                      <a:endParaRPr sz="1000"/>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en" sz="1000"/>
                        <a:t>3</a:t>
                      </a:r>
                      <a:endParaRPr sz="1000"/>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r>
              <a:tr h="265050">
                <a:tc>
                  <a:txBody>
                    <a:bodyPr/>
                    <a:lstStyle/>
                    <a:p>
                      <a:pPr indent="0" lvl="0" marL="0" rtl="0" algn="l">
                        <a:lnSpc>
                          <a:spcPct val="115000"/>
                        </a:lnSpc>
                        <a:spcBef>
                          <a:spcPts val="0"/>
                        </a:spcBef>
                        <a:spcAft>
                          <a:spcPts val="0"/>
                        </a:spcAft>
                        <a:buNone/>
                      </a:pPr>
                      <a:r>
                        <a:rPr lang="en" sz="1000"/>
                        <a:t>Parton, Dolly</a:t>
                      </a:r>
                      <a:endParaRPr sz="1000"/>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en" sz="1000"/>
                        <a:t>3</a:t>
                      </a:r>
                      <a:endParaRPr sz="1000"/>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r>
              <a:tr h="265050">
                <a:tc>
                  <a:txBody>
                    <a:bodyPr/>
                    <a:lstStyle/>
                    <a:p>
                      <a:pPr indent="0" lvl="0" marL="0" rtl="0" algn="l">
                        <a:lnSpc>
                          <a:spcPct val="115000"/>
                        </a:lnSpc>
                        <a:spcBef>
                          <a:spcPts val="0"/>
                        </a:spcBef>
                        <a:spcAft>
                          <a:spcPts val="0"/>
                        </a:spcAft>
                        <a:buNone/>
                      </a:pPr>
                      <a:r>
                        <a:rPr lang="en" sz="1000"/>
                        <a:t>Price, Florence</a:t>
                      </a:r>
                      <a:endParaRPr sz="1000"/>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en" sz="1000"/>
                        <a:t>3</a:t>
                      </a:r>
                      <a:endParaRPr sz="1000"/>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r>
              <a:tr h="265050">
                <a:tc>
                  <a:txBody>
                    <a:bodyPr/>
                    <a:lstStyle/>
                    <a:p>
                      <a:pPr indent="0" lvl="0" marL="0" rtl="0" algn="l">
                        <a:lnSpc>
                          <a:spcPct val="115000"/>
                        </a:lnSpc>
                        <a:spcBef>
                          <a:spcPts val="0"/>
                        </a:spcBef>
                        <a:spcAft>
                          <a:spcPts val="0"/>
                        </a:spcAft>
                        <a:buNone/>
                      </a:pPr>
                      <a:r>
                        <a:rPr lang="en" sz="1000"/>
                        <a:t>Quartel, Sarah</a:t>
                      </a:r>
                      <a:endParaRPr sz="1000"/>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en" sz="1000"/>
                        <a:t>3</a:t>
                      </a:r>
                      <a:endParaRPr sz="1000"/>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r>
              <a:tr h="265050">
                <a:tc>
                  <a:txBody>
                    <a:bodyPr/>
                    <a:lstStyle/>
                    <a:p>
                      <a:pPr indent="0" lvl="0" marL="0" rtl="0" algn="l">
                        <a:lnSpc>
                          <a:spcPct val="115000"/>
                        </a:lnSpc>
                        <a:spcBef>
                          <a:spcPts val="0"/>
                        </a:spcBef>
                        <a:spcAft>
                          <a:spcPts val="0"/>
                        </a:spcAft>
                        <a:buNone/>
                      </a:pPr>
                      <a:r>
                        <a:rPr lang="en" sz="1000"/>
                        <a:t>Ramsay, Andrea</a:t>
                      </a:r>
                      <a:endParaRPr sz="1000"/>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en" sz="1000"/>
                        <a:t>3</a:t>
                      </a:r>
                      <a:endParaRPr sz="1000"/>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r>
              <a:tr h="265050">
                <a:tc>
                  <a:txBody>
                    <a:bodyPr/>
                    <a:lstStyle/>
                    <a:p>
                      <a:pPr indent="0" lvl="0" marL="0" rtl="0" algn="l">
                        <a:lnSpc>
                          <a:spcPct val="115000"/>
                        </a:lnSpc>
                        <a:spcBef>
                          <a:spcPts val="0"/>
                        </a:spcBef>
                        <a:spcAft>
                          <a:spcPts val="0"/>
                        </a:spcAft>
                        <a:buNone/>
                      </a:pPr>
                      <a:r>
                        <a:rPr lang="en" sz="1000"/>
                        <a:t>Trumbore, Dale</a:t>
                      </a:r>
                      <a:endParaRPr sz="1000"/>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en" sz="1000"/>
                        <a:t>3</a:t>
                      </a:r>
                      <a:endParaRPr sz="1000"/>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r>
              <a:tr h="265050">
                <a:tc>
                  <a:txBody>
                    <a:bodyPr/>
                    <a:lstStyle/>
                    <a:p>
                      <a:pPr indent="0" lvl="0" marL="0" rtl="0" algn="l">
                        <a:lnSpc>
                          <a:spcPct val="115000"/>
                        </a:lnSpc>
                        <a:spcBef>
                          <a:spcPts val="0"/>
                        </a:spcBef>
                        <a:spcAft>
                          <a:spcPts val="0"/>
                        </a:spcAft>
                        <a:buNone/>
                      </a:pPr>
                      <a:r>
                        <a:rPr lang="en" sz="1000"/>
                        <a:t>von Bingen, Hildegard</a:t>
                      </a:r>
                      <a:endParaRPr sz="1000"/>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en" sz="1000"/>
                        <a:t>3</a:t>
                      </a:r>
                      <a:endParaRPr sz="1000"/>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r>
              <a:tr h="265050">
                <a:tc>
                  <a:txBody>
                    <a:bodyPr/>
                    <a:lstStyle/>
                    <a:p>
                      <a:pPr indent="0" lvl="0" marL="0" rtl="0" algn="l">
                        <a:lnSpc>
                          <a:spcPct val="115000"/>
                        </a:lnSpc>
                        <a:spcBef>
                          <a:spcPts val="0"/>
                        </a:spcBef>
                        <a:spcAft>
                          <a:spcPts val="0"/>
                        </a:spcAft>
                        <a:buNone/>
                      </a:pPr>
                      <a:r>
                        <a:rPr lang="en" sz="1000"/>
                        <a:t>Walker, Gwenyth</a:t>
                      </a:r>
                      <a:endParaRPr sz="1000"/>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en" sz="1000"/>
                        <a:t>3</a:t>
                      </a:r>
                      <a:endParaRPr sz="1000"/>
                    </a:p>
                  </a:txBody>
                  <a:tcPr marT="19050" marB="19050" marR="28575" marL="28575" anchor="b">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44"/>
          <p:cNvSpPr txBox="1"/>
          <p:nvPr>
            <p:ph type="title"/>
          </p:nvPr>
        </p:nvSpPr>
        <p:spPr>
          <a:xfrm>
            <a:off x="463500" y="4533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3"/>
                </a:solidFill>
              </a:rPr>
              <a:t>Women Composers by Demographic Criteria (34 out of 84)*</a:t>
            </a:r>
            <a:endParaRPr>
              <a:solidFill>
                <a:schemeClr val="accent3"/>
              </a:solidFill>
            </a:endParaRPr>
          </a:p>
        </p:txBody>
      </p:sp>
      <p:pic>
        <p:nvPicPr>
          <p:cNvPr id="294" name="Google Shape;294;p44" title="Points scored"/>
          <p:cNvPicPr preferRelativeResize="0"/>
          <p:nvPr/>
        </p:nvPicPr>
        <p:blipFill rotWithShape="1">
          <a:blip r:embed="rId3">
            <a:alphaModFix/>
          </a:blip>
          <a:srcRect b="3248" l="0" r="0" t="7026"/>
          <a:stretch/>
        </p:blipFill>
        <p:spPr>
          <a:xfrm>
            <a:off x="761075" y="1026087"/>
            <a:ext cx="7163001" cy="3973976"/>
          </a:xfrm>
          <a:prstGeom prst="rect">
            <a:avLst/>
          </a:prstGeom>
          <a:noFill/>
          <a:ln>
            <a:noFill/>
          </a:ln>
        </p:spPr>
      </p:pic>
      <p:sp>
        <p:nvSpPr>
          <p:cNvPr id="295" name="Google Shape;295;p44"/>
          <p:cNvSpPr txBox="1"/>
          <p:nvPr/>
        </p:nvSpPr>
        <p:spPr>
          <a:xfrm>
            <a:off x="1638800" y="1497725"/>
            <a:ext cx="517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67%</a:t>
            </a:r>
            <a:endParaRPr>
              <a:latin typeface="Proxima Nova"/>
              <a:ea typeface="Proxima Nova"/>
              <a:cs typeface="Proxima Nova"/>
              <a:sym typeface="Proxima Nova"/>
            </a:endParaRPr>
          </a:p>
        </p:txBody>
      </p:sp>
      <p:sp>
        <p:nvSpPr>
          <p:cNvPr id="296" name="Google Shape;296;p44"/>
          <p:cNvSpPr txBox="1"/>
          <p:nvPr/>
        </p:nvSpPr>
        <p:spPr>
          <a:xfrm>
            <a:off x="2543800" y="3017520"/>
            <a:ext cx="517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1</a:t>
            </a:r>
            <a:r>
              <a:rPr lang="en">
                <a:latin typeface="Proxima Nova"/>
                <a:ea typeface="Proxima Nova"/>
                <a:cs typeface="Proxima Nova"/>
                <a:sym typeface="Proxima Nova"/>
              </a:rPr>
              <a:t>7%</a:t>
            </a:r>
            <a:endParaRPr>
              <a:latin typeface="Proxima Nova"/>
              <a:ea typeface="Proxima Nova"/>
              <a:cs typeface="Proxima Nova"/>
              <a:sym typeface="Proxima Nova"/>
            </a:endParaRPr>
          </a:p>
        </p:txBody>
      </p:sp>
      <p:sp>
        <p:nvSpPr>
          <p:cNvPr id="297" name="Google Shape;297;p44"/>
          <p:cNvSpPr txBox="1"/>
          <p:nvPr/>
        </p:nvSpPr>
        <p:spPr>
          <a:xfrm>
            <a:off x="3457275" y="3066375"/>
            <a:ext cx="517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8</a:t>
            </a:r>
            <a:r>
              <a:rPr lang="en">
                <a:latin typeface="Proxima Nova"/>
                <a:ea typeface="Proxima Nova"/>
                <a:cs typeface="Proxima Nova"/>
                <a:sym typeface="Proxima Nova"/>
              </a:rPr>
              <a:t>%</a:t>
            </a:r>
            <a:endParaRPr>
              <a:latin typeface="Proxima Nova"/>
              <a:ea typeface="Proxima Nova"/>
              <a:cs typeface="Proxima Nova"/>
              <a:sym typeface="Proxima Nova"/>
            </a:endParaRPr>
          </a:p>
        </p:txBody>
      </p:sp>
      <p:sp>
        <p:nvSpPr>
          <p:cNvPr id="298" name="Google Shape;298;p44"/>
          <p:cNvSpPr txBox="1"/>
          <p:nvPr/>
        </p:nvSpPr>
        <p:spPr>
          <a:xfrm>
            <a:off x="4313250" y="3209850"/>
            <a:ext cx="517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3</a:t>
            </a:r>
            <a:r>
              <a:rPr lang="en">
                <a:latin typeface="Proxima Nova"/>
                <a:ea typeface="Proxima Nova"/>
                <a:cs typeface="Proxima Nova"/>
                <a:sym typeface="Proxima Nova"/>
              </a:rPr>
              <a:t>%</a:t>
            </a:r>
            <a:endParaRPr>
              <a:latin typeface="Proxima Nova"/>
              <a:ea typeface="Proxima Nova"/>
              <a:cs typeface="Proxima Nova"/>
              <a:sym typeface="Proxima Nova"/>
            </a:endParaRPr>
          </a:p>
        </p:txBody>
      </p:sp>
      <p:sp>
        <p:nvSpPr>
          <p:cNvPr id="299" name="Google Shape;299;p44"/>
          <p:cNvSpPr txBox="1"/>
          <p:nvPr/>
        </p:nvSpPr>
        <p:spPr>
          <a:xfrm>
            <a:off x="5204950" y="3209850"/>
            <a:ext cx="517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3%</a:t>
            </a:r>
            <a:endParaRPr>
              <a:latin typeface="Proxima Nova"/>
              <a:ea typeface="Proxima Nova"/>
              <a:cs typeface="Proxima Nova"/>
              <a:sym typeface="Proxima Nov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8"/>
          <p:cNvSpPr txBox="1"/>
          <p:nvPr>
            <p:ph type="title"/>
          </p:nvPr>
        </p:nvSpPr>
        <p:spPr>
          <a:xfrm>
            <a:off x="510450" y="2057400"/>
            <a:ext cx="7949400" cy="7788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Creating Common Ground,</a:t>
            </a:r>
            <a:br>
              <a:rPr lang="en"/>
            </a:br>
            <a:r>
              <a:rPr lang="en"/>
              <a:t>Definitions, and Questions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45"/>
          <p:cNvSpPr txBox="1"/>
          <p:nvPr>
            <p:ph type="title"/>
          </p:nvPr>
        </p:nvSpPr>
        <p:spPr>
          <a:xfrm>
            <a:off x="445650" y="4628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3"/>
                </a:solidFill>
              </a:rPr>
              <a:t>Percentage of Women Authorship by Conference Year</a:t>
            </a:r>
            <a:endParaRPr>
              <a:solidFill>
                <a:schemeClr val="accent3"/>
              </a:solidFill>
            </a:endParaRPr>
          </a:p>
        </p:txBody>
      </p:sp>
      <p:pic>
        <p:nvPicPr>
          <p:cNvPr id="305" name="Google Shape;305;p45" title="Points scored"/>
          <p:cNvPicPr preferRelativeResize="0"/>
          <p:nvPr/>
        </p:nvPicPr>
        <p:blipFill>
          <a:blip r:embed="rId3">
            <a:alphaModFix/>
          </a:blip>
          <a:stretch>
            <a:fillRect/>
          </a:stretch>
        </p:blipFill>
        <p:spPr>
          <a:xfrm>
            <a:off x="1466550" y="1152475"/>
            <a:ext cx="6105825" cy="3775426"/>
          </a:xfrm>
          <a:prstGeom prst="rect">
            <a:avLst/>
          </a:prstGeom>
          <a:noFill/>
          <a:ln>
            <a:noFill/>
          </a:ln>
        </p:spPr>
      </p:pic>
      <p:sp>
        <p:nvSpPr>
          <p:cNvPr id="306" name="Google Shape;306;p45"/>
          <p:cNvSpPr txBox="1"/>
          <p:nvPr/>
        </p:nvSpPr>
        <p:spPr>
          <a:xfrm>
            <a:off x="2746064" y="3430131"/>
            <a:ext cx="5847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latin typeface="Proxima Nova"/>
                <a:ea typeface="Proxima Nova"/>
                <a:cs typeface="Proxima Nova"/>
                <a:sym typeface="Proxima Nova"/>
              </a:rPr>
              <a:t>6.8</a:t>
            </a:r>
            <a:r>
              <a:rPr lang="en" sz="1300">
                <a:latin typeface="Proxima Nova"/>
                <a:ea typeface="Proxima Nova"/>
                <a:cs typeface="Proxima Nova"/>
                <a:sym typeface="Proxima Nova"/>
              </a:rPr>
              <a:t>%</a:t>
            </a:r>
            <a:endParaRPr sz="1300">
              <a:latin typeface="Proxima Nova"/>
              <a:ea typeface="Proxima Nova"/>
              <a:cs typeface="Proxima Nova"/>
              <a:sym typeface="Proxima Nova"/>
            </a:endParaRPr>
          </a:p>
        </p:txBody>
      </p:sp>
      <p:sp>
        <p:nvSpPr>
          <p:cNvPr id="307" name="Google Shape;307;p45"/>
          <p:cNvSpPr txBox="1"/>
          <p:nvPr/>
        </p:nvSpPr>
        <p:spPr>
          <a:xfrm>
            <a:off x="3395580" y="2795791"/>
            <a:ext cx="5847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latin typeface="Proxima Nova"/>
                <a:ea typeface="Proxima Nova"/>
                <a:cs typeface="Proxima Nova"/>
                <a:sym typeface="Proxima Nova"/>
              </a:rPr>
              <a:t>11.2</a:t>
            </a:r>
            <a:r>
              <a:rPr lang="en" sz="1300">
                <a:latin typeface="Proxima Nova"/>
                <a:ea typeface="Proxima Nova"/>
                <a:cs typeface="Proxima Nova"/>
                <a:sym typeface="Proxima Nova"/>
              </a:rPr>
              <a:t>%</a:t>
            </a:r>
            <a:endParaRPr sz="1300">
              <a:latin typeface="Proxima Nova"/>
              <a:ea typeface="Proxima Nova"/>
              <a:cs typeface="Proxima Nova"/>
              <a:sym typeface="Proxima Nova"/>
            </a:endParaRPr>
          </a:p>
        </p:txBody>
      </p:sp>
      <p:sp>
        <p:nvSpPr>
          <p:cNvPr id="308" name="Google Shape;308;p45"/>
          <p:cNvSpPr txBox="1"/>
          <p:nvPr/>
        </p:nvSpPr>
        <p:spPr>
          <a:xfrm>
            <a:off x="4069577" y="3876575"/>
            <a:ext cx="6810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latin typeface="Proxima Nova"/>
                <a:ea typeface="Proxima Nova"/>
                <a:cs typeface="Proxima Nova"/>
                <a:sym typeface="Proxima Nova"/>
              </a:rPr>
              <a:t>3.4</a:t>
            </a:r>
            <a:r>
              <a:rPr lang="en" sz="1300">
                <a:latin typeface="Proxima Nova"/>
                <a:ea typeface="Proxima Nova"/>
                <a:cs typeface="Proxima Nova"/>
                <a:sym typeface="Proxima Nova"/>
              </a:rPr>
              <a:t>%</a:t>
            </a:r>
            <a:endParaRPr sz="1300">
              <a:latin typeface="Proxima Nova"/>
              <a:ea typeface="Proxima Nova"/>
              <a:cs typeface="Proxima Nova"/>
              <a:sym typeface="Proxima Nova"/>
            </a:endParaRPr>
          </a:p>
        </p:txBody>
      </p:sp>
      <p:sp>
        <p:nvSpPr>
          <p:cNvPr id="309" name="Google Shape;309;p45"/>
          <p:cNvSpPr txBox="1"/>
          <p:nvPr/>
        </p:nvSpPr>
        <p:spPr>
          <a:xfrm>
            <a:off x="4692796" y="2312194"/>
            <a:ext cx="6810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latin typeface="Proxima Nova"/>
                <a:ea typeface="Proxima Nova"/>
                <a:cs typeface="Proxima Nova"/>
                <a:sym typeface="Proxima Nova"/>
              </a:rPr>
              <a:t>15.7</a:t>
            </a:r>
            <a:r>
              <a:rPr lang="en" sz="1300">
                <a:latin typeface="Proxima Nova"/>
                <a:ea typeface="Proxima Nova"/>
                <a:cs typeface="Proxima Nova"/>
                <a:sym typeface="Proxima Nova"/>
              </a:rPr>
              <a:t>%</a:t>
            </a:r>
            <a:endParaRPr sz="1300">
              <a:latin typeface="Proxima Nova"/>
              <a:ea typeface="Proxima Nova"/>
              <a:cs typeface="Proxima Nova"/>
              <a:sym typeface="Proxima Nova"/>
            </a:endParaRPr>
          </a:p>
        </p:txBody>
      </p:sp>
      <p:sp>
        <p:nvSpPr>
          <p:cNvPr id="310" name="Google Shape;310;p45"/>
          <p:cNvSpPr txBox="1"/>
          <p:nvPr/>
        </p:nvSpPr>
        <p:spPr>
          <a:xfrm>
            <a:off x="5373786" y="3072936"/>
            <a:ext cx="6810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latin typeface="Proxima Nova"/>
                <a:ea typeface="Proxima Nova"/>
                <a:cs typeface="Proxima Nova"/>
                <a:sym typeface="Proxima Nova"/>
              </a:rPr>
              <a:t>9</a:t>
            </a:r>
            <a:r>
              <a:rPr lang="en" sz="1300">
                <a:latin typeface="Proxima Nova"/>
                <a:ea typeface="Proxima Nova"/>
                <a:cs typeface="Proxima Nova"/>
                <a:sym typeface="Proxima Nova"/>
              </a:rPr>
              <a:t>.4%</a:t>
            </a:r>
            <a:endParaRPr sz="1300">
              <a:latin typeface="Proxima Nova"/>
              <a:ea typeface="Proxima Nova"/>
              <a:cs typeface="Proxima Nova"/>
              <a:sym typeface="Proxima Nova"/>
            </a:endParaRPr>
          </a:p>
        </p:txBody>
      </p:sp>
      <p:sp>
        <p:nvSpPr>
          <p:cNvPr id="311" name="Google Shape;311;p45"/>
          <p:cNvSpPr txBox="1"/>
          <p:nvPr/>
        </p:nvSpPr>
        <p:spPr>
          <a:xfrm>
            <a:off x="5990563" y="2324125"/>
            <a:ext cx="6810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latin typeface="Proxima Nova"/>
                <a:ea typeface="Proxima Nova"/>
                <a:cs typeface="Proxima Nova"/>
                <a:sym typeface="Proxima Nova"/>
              </a:rPr>
              <a:t>16.5%</a:t>
            </a:r>
            <a:endParaRPr sz="1300">
              <a:latin typeface="Proxima Nova"/>
              <a:ea typeface="Proxima Nova"/>
              <a:cs typeface="Proxima Nova"/>
              <a:sym typeface="Proxima Nova"/>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46"/>
          <p:cNvSpPr txBox="1"/>
          <p:nvPr>
            <p:ph type="title"/>
          </p:nvPr>
        </p:nvSpPr>
        <p:spPr>
          <a:xfrm>
            <a:off x="510450" y="2057400"/>
            <a:ext cx="8123100" cy="7788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sz="4800">
                <a:solidFill>
                  <a:srgbClr val="FEFEFE"/>
                </a:solidFill>
              </a:rPr>
              <a:t>Internet tools for finding works by women composers</a:t>
            </a:r>
            <a:endParaRPr>
              <a:solidFill>
                <a:srgbClr val="FEFEFE"/>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47"/>
          <p:cNvSpPr txBox="1"/>
          <p:nvPr>
            <p:ph type="title"/>
          </p:nvPr>
        </p:nvSpPr>
        <p:spPr>
          <a:xfrm>
            <a:off x="463500" y="4539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3"/>
                </a:solidFill>
              </a:rPr>
              <a:t>Different Tools for Different Purposes</a:t>
            </a:r>
            <a:endParaRPr>
              <a:solidFill>
                <a:schemeClr val="accent3"/>
              </a:solidFill>
            </a:endParaRPr>
          </a:p>
        </p:txBody>
      </p:sp>
      <p:sp>
        <p:nvSpPr>
          <p:cNvPr id="322" name="Google Shape;322;p47"/>
          <p:cNvSpPr txBox="1"/>
          <p:nvPr>
            <p:ph idx="1" type="body"/>
          </p:nvPr>
        </p:nvSpPr>
        <p:spPr>
          <a:xfrm>
            <a:off x="311700" y="1152475"/>
            <a:ext cx="78591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Finding scores appropriate for your ensemble</a:t>
            </a:r>
            <a:endParaRPr/>
          </a:p>
          <a:p>
            <a:pPr indent="-342900" lvl="0" marL="457200" rtl="0" algn="l">
              <a:spcBef>
                <a:spcPts val="0"/>
              </a:spcBef>
              <a:spcAft>
                <a:spcPts val="0"/>
              </a:spcAft>
              <a:buSzPts val="1800"/>
              <a:buChar char="●"/>
            </a:pPr>
            <a:r>
              <a:rPr lang="en"/>
              <a:t>Deeper learning about works and composers new to you</a:t>
            </a:r>
            <a:endParaRPr/>
          </a:p>
          <a:p>
            <a:pPr indent="-342900" lvl="0" marL="457200" rtl="0" algn="l">
              <a:spcBef>
                <a:spcPts val="0"/>
              </a:spcBef>
              <a:spcAft>
                <a:spcPts val="0"/>
              </a:spcAft>
              <a:buSzPts val="1800"/>
              <a:buChar char="●"/>
            </a:pPr>
            <a:r>
              <a:rPr lang="en"/>
              <a:t>Training in any new performance practices the works represent</a:t>
            </a:r>
            <a:endParaRPr/>
          </a:p>
          <a:p>
            <a:pPr indent="0" lvl="0" marL="0" rtl="0" algn="l">
              <a:spcBef>
                <a:spcPts val="1200"/>
              </a:spcBef>
              <a:spcAft>
                <a:spcPts val="0"/>
              </a:spcAft>
              <a:buNone/>
            </a:pPr>
            <a:r>
              <a:t/>
            </a:r>
            <a:endParaRPr/>
          </a:p>
          <a:p>
            <a:pPr indent="-342900" lvl="0" marL="457200" rtl="0" algn="l">
              <a:spcBef>
                <a:spcPts val="1200"/>
              </a:spcBef>
              <a:spcAft>
                <a:spcPts val="0"/>
              </a:spcAft>
              <a:buSzPts val="1800"/>
              <a:buChar char="●"/>
            </a:pPr>
            <a:r>
              <a:rPr lang="en"/>
              <a:t>Taking all steps avoid tokenism of women composers on programs</a:t>
            </a:r>
            <a:endParaRPr/>
          </a:p>
          <a:p>
            <a:pPr indent="-317500" lvl="1" marL="914400" rtl="0" algn="l">
              <a:spcBef>
                <a:spcPts val="0"/>
              </a:spcBef>
              <a:spcAft>
                <a:spcPts val="0"/>
              </a:spcAft>
              <a:buSzPts val="1400"/>
              <a:buChar char="○"/>
            </a:pPr>
            <a:r>
              <a:rPr lang="en"/>
              <a:t>Tokenism: Choosing repertoire only to check a box, or fill a quota, to absolve oneself of deeper responsibilities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48"/>
          <p:cNvSpPr txBox="1"/>
          <p:nvPr>
            <p:ph type="title"/>
          </p:nvPr>
        </p:nvSpPr>
        <p:spPr>
          <a:xfrm>
            <a:off x="265500" y="1205825"/>
            <a:ext cx="4045200" cy="1509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Social Media</a:t>
            </a:r>
            <a:endParaRPr/>
          </a:p>
        </p:txBody>
      </p:sp>
      <p:sp>
        <p:nvSpPr>
          <p:cNvPr id="328" name="Google Shape;328;p48"/>
          <p:cNvSpPr txBox="1"/>
          <p:nvPr>
            <p:ph idx="4294967295" type="body"/>
          </p:nvPr>
        </p:nvSpPr>
        <p:spPr>
          <a:xfrm>
            <a:off x="4928500" y="681325"/>
            <a:ext cx="3619200" cy="40065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Clr>
                <a:srgbClr val="000000"/>
              </a:buClr>
              <a:buSzPts val="1800"/>
              <a:buFont typeface="Arial"/>
              <a:buNone/>
            </a:pPr>
            <a:r>
              <a:rPr lang="en">
                <a:solidFill>
                  <a:srgbClr val="FEFEFE"/>
                </a:solidFill>
              </a:rPr>
              <a:t>Helpful for:</a:t>
            </a:r>
            <a:endParaRPr>
              <a:solidFill>
                <a:srgbClr val="FEFEFE"/>
              </a:solidFill>
            </a:endParaRPr>
          </a:p>
          <a:p>
            <a:pPr indent="-342900" lvl="0" marL="457200" rtl="0" algn="l">
              <a:spcBef>
                <a:spcPts val="800"/>
              </a:spcBef>
              <a:spcAft>
                <a:spcPts val="0"/>
              </a:spcAft>
              <a:buClr>
                <a:srgbClr val="FEFEFE"/>
              </a:buClr>
              <a:buSzPts val="1800"/>
              <a:buChar char="●"/>
            </a:pPr>
            <a:r>
              <a:rPr lang="en" sz="1800">
                <a:solidFill>
                  <a:srgbClr val="FEFEFE"/>
                </a:solidFill>
              </a:rPr>
              <a:t>Announcements about new initiatives, composer commissions, competitions</a:t>
            </a:r>
            <a:endParaRPr sz="1800">
              <a:solidFill>
                <a:srgbClr val="FEFEFE"/>
              </a:solidFill>
            </a:endParaRPr>
          </a:p>
          <a:p>
            <a:pPr indent="0" lvl="0" marL="914400" rtl="0" algn="l">
              <a:spcBef>
                <a:spcPts val="800"/>
              </a:spcBef>
              <a:spcAft>
                <a:spcPts val="0"/>
              </a:spcAft>
              <a:buNone/>
            </a:pPr>
            <a:r>
              <a:t/>
            </a:r>
            <a:endParaRPr>
              <a:solidFill>
                <a:srgbClr val="FEFEFE"/>
              </a:solidFill>
            </a:endParaRPr>
          </a:p>
          <a:p>
            <a:pPr indent="-342900" lvl="0" marL="457200" rtl="0" algn="l">
              <a:spcBef>
                <a:spcPts val="800"/>
              </a:spcBef>
              <a:spcAft>
                <a:spcPts val="0"/>
              </a:spcAft>
              <a:buClr>
                <a:srgbClr val="FEFEFE"/>
              </a:buClr>
              <a:buSzPts val="1800"/>
              <a:buChar char="●"/>
            </a:pPr>
            <a:r>
              <a:rPr lang="en" sz="1800">
                <a:solidFill>
                  <a:srgbClr val="FEFEFE"/>
                </a:solidFill>
              </a:rPr>
              <a:t>Deeper learning about specific composers or works</a:t>
            </a:r>
            <a:endParaRPr sz="1800">
              <a:solidFill>
                <a:srgbClr val="FEFEFE"/>
              </a:solidFill>
            </a:endParaRPr>
          </a:p>
          <a:p>
            <a:pPr indent="0" lvl="0" marL="914400" rtl="0" algn="l">
              <a:spcBef>
                <a:spcPts val="800"/>
              </a:spcBef>
              <a:spcAft>
                <a:spcPts val="0"/>
              </a:spcAft>
              <a:buNone/>
            </a:pPr>
            <a:r>
              <a:t/>
            </a:r>
            <a:endParaRPr>
              <a:solidFill>
                <a:srgbClr val="FEFEFE"/>
              </a:solidFill>
            </a:endParaRPr>
          </a:p>
          <a:p>
            <a:pPr indent="-342900" lvl="0" marL="457200" rtl="0" algn="l">
              <a:spcBef>
                <a:spcPts val="800"/>
              </a:spcBef>
              <a:spcAft>
                <a:spcPts val="0"/>
              </a:spcAft>
              <a:buClr>
                <a:srgbClr val="FEFEFE"/>
              </a:buClr>
              <a:buSzPts val="1800"/>
              <a:buChar char="●"/>
            </a:pPr>
            <a:r>
              <a:rPr lang="en" sz="1800">
                <a:solidFill>
                  <a:srgbClr val="FEFEFE"/>
                </a:solidFill>
              </a:rPr>
              <a:t>Discussi</a:t>
            </a:r>
            <a:r>
              <a:rPr lang="en">
                <a:solidFill>
                  <a:srgbClr val="FEFEFE"/>
                </a:solidFill>
              </a:rPr>
              <a:t>ng</a:t>
            </a:r>
            <a:r>
              <a:rPr lang="en" sz="1800">
                <a:solidFill>
                  <a:srgbClr val="FEFEFE"/>
                </a:solidFill>
              </a:rPr>
              <a:t> challenges and ideas with others</a:t>
            </a:r>
            <a:endParaRPr sz="1800">
              <a:solidFill>
                <a:srgbClr val="FEFEFE"/>
              </a:solidFill>
            </a:endParaRPr>
          </a:p>
          <a:p>
            <a:pPr indent="0" lvl="0" marL="0" rtl="0" algn="l">
              <a:spcBef>
                <a:spcPts val="0"/>
              </a:spcBef>
              <a:spcAft>
                <a:spcPts val="1200"/>
              </a:spcAft>
              <a:buNone/>
            </a:pPr>
            <a:r>
              <a:t/>
            </a:r>
            <a:endParaRPr>
              <a:solidFill>
                <a:srgbClr val="FEFEFE"/>
              </a:solidFill>
            </a:endParaRPr>
          </a:p>
        </p:txBody>
      </p:sp>
      <p:sp>
        <p:nvSpPr>
          <p:cNvPr id="329" name="Google Shape;329;p48"/>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graphicFrame>
        <p:nvGraphicFramePr>
          <p:cNvPr id="334" name="Google Shape;334;p49"/>
          <p:cNvGraphicFramePr/>
          <p:nvPr/>
        </p:nvGraphicFramePr>
        <p:xfrm>
          <a:off x="2624500" y="323600"/>
          <a:ext cx="3000000" cy="3000000"/>
        </p:xfrm>
        <a:graphic>
          <a:graphicData uri="http://schemas.openxmlformats.org/drawingml/2006/table">
            <a:tbl>
              <a:tblPr>
                <a:noFill/>
                <a:tableStyleId>{46543DE9-6466-4701-8E15-5FA0A01FE7F0}</a:tableStyleId>
              </a:tblPr>
              <a:tblGrid>
                <a:gridCol w="6172300"/>
              </a:tblGrid>
              <a:tr h="711725">
                <a:tc>
                  <a:txBody>
                    <a:bodyPr/>
                    <a:lstStyle/>
                    <a:p>
                      <a:pPr indent="0" lvl="0" marL="0" rtl="0" algn="l">
                        <a:spcBef>
                          <a:spcPts val="0"/>
                        </a:spcBef>
                        <a:spcAft>
                          <a:spcPts val="0"/>
                        </a:spcAft>
                        <a:buNone/>
                      </a:pPr>
                      <a:r>
                        <a:rPr b="1" lang="en" sz="1300">
                          <a:solidFill>
                            <a:schemeClr val="accent3"/>
                          </a:solidFill>
                        </a:rPr>
                        <a:t>Boulanger Initiative:</a:t>
                      </a:r>
                      <a:r>
                        <a:rPr lang="en" sz="1300">
                          <a:solidFill>
                            <a:schemeClr val="accent3"/>
                          </a:solidFill>
                        </a:rPr>
                        <a:t> </a:t>
                      </a:r>
                      <a:endParaRPr sz="1300">
                        <a:solidFill>
                          <a:schemeClr val="accent3"/>
                        </a:solidFill>
                      </a:endParaRPr>
                    </a:p>
                    <a:p>
                      <a:pPr indent="0" lvl="0" marL="0" rtl="0" algn="l">
                        <a:spcBef>
                          <a:spcPts val="0"/>
                        </a:spcBef>
                        <a:spcAft>
                          <a:spcPts val="0"/>
                        </a:spcAft>
                        <a:buNone/>
                      </a:pPr>
                      <a:r>
                        <a:rPr i="1" lang="en" sz="1300">
                          <a:solidFill>
                            <a:schemeClr val="accent3"/>
                          </a:solidFill>
                          <a:highlight>
                            <a:srgbClr val="FFFFFF"/>
                          </a:highlight>
                        </a:rPr>
                        <a:t>promoting the work and performance of women composers</a:t>
                      </a:r>
                      <a:endParaRPr sz="1300">
                        <a:solidFill>
                          <a:schemeClr val="accent3"/>
                        </a:solidFill>
                      </a:endParaRPr>
                    </a:p>
                  </a:txBody>
                  <a:tcPr marT="91425" marB="91425" marR="91425" marL="91425"/>
                </a:tc>
              </a:tr>
              <a:tr h="843150">
                <a:tc>
                  <a:txBody>
                    <a:bodyPr/>
                    <a:lstStyle/>
                    <a:p>
                      <a:pPr indent="0" lvl="0" marL="0" rtl="0" algn="l">
                        <a:spcBef>
                          <a:spcPts val="0"/>
                        </a:spcBef>
                        <a:spcAft>
                          <a:spcPts val="0"/>
                        </a:spcAft>
                        <a:buNone/>
                      </a:pPr>
                      <a:r>
                        <a:rPr b="1" lang="en" sz="1300">
                          <a:solidFill>
                            <a:schemeClr val="accent3"/>
                          </a:solidFill>
                        </a:rPr>
                        <a:t>The Daffodil Perspective:</a:t>
                      </a:r>
                      <a:r>
                        <a:rPr lang="en" sz="1300">
                          <a:solidFill>
                            <a:schemeClr val="accent3"/>
                          </a:solidFill>
                        </a:rPr>
                        <a:t> </a:t>
                      </a:r>
                      <a:endParaRPr sz="1300">
                        <a:solidFill>
                          <a:schemeClr val="accent3"/>
                        </a:solidFill>
                      </a:endParaRPr>
                    </a:p>
                    <a:p>
                      <a:pPr indent="0" lvl="0" marL="0" rtl="0" algn="l">
                        <a:spcBef>
                          <a:spcPts val="0"/>
                        </a:spcBef>
                        <a:spcAft>
                          <a:spcPts val="0"/>
                        </a:spcAft>
                        <a:buNone/>
                      </a:pPr>
                      <a:r>
                        <a:rPr i="1" lang="en" sz="1300">
                          <a:solidFill>
                            <a:schemeClr val="accent3"/>
                          </a:solidFill>
                          <a:highlight>
                            <a:srgbClr val="FFFFFF"/>
                          </a:highlight>
                        </a:rPr>
                        <a:t>the classical music radio </a:t>
                      </a:r>
                      <a:r>
                        <a:rPr i="1" lang="en" sz="1300">
                          <a:solidFill>
                            <a:schemeClr val="accent3"/>
                          </a:solidFill>
                          <a:highlight>
                            <a:srgbClr val="FFFFFF"/>
                          </a:highlight>
                        </a:rPr>
                        <a:t>featuring</a:t>
                      </a:r>
                      <a:r>
                        <a:rPr i="1" lang="en" sz="1300">
                          <a:solidFill>
                            <a:schemeClr val="accent3"/>
                          </a:solidFill>
                          <a:highlight>
                            <a:srgbClr val="FFFFFF"/>
                          </a:highlight>
                        </a:rPr>
                        <a:t> women composers</a:t>
                      </a:r>
                      <a:endParaRPr i="1" sz="1300">
                        <a:solidFill>
                          <a:schemeClr val="accent3"/>
                        </a:solidFill>
                      </a:endParaRPr>
                    </a:p>
                  </a:txBody>
                  <a:tcPr marT="91425" marB="91425" marR="91425" marL="91425">
                    <a:lnB cap="flat" cmpd="sng" w="9525">
                      <a:solidFill>
                        <a:srgbClr val="9E9E9E"/>
                      </a:solidFill>
                      <a:prstDash val="solid"/>
                      <a:round/>
                      <a:headEnd len="sm" w="sm" type="none"/>
                      <a:tailEnd len="sm" w="sm" type="none"/>
                    </a:lnB>
                  </a:tcPr>
                </a:tc>
              </a:tr>
              <a:tr h="858650">
                <a:tc>
                  <a:txBody>
                    <a:bodyPr/>
                    <a:lstStyle/>
                    <a:p>
                      <a:pPr indent="0" lvl="0" marL="0" rtl="0" algn="l">
                        <a:spcBef>
                          <a:spcPts val="0"/>
                        </a:spcBef>
                        <a:spcAft>
                          <a:spcPts val="0"/>
                        </a:spcAft>
                        <a:buNone/>
                      </a:pPr>
                      <a:r>
                        <a:rPr b="1" lang="en" sz="1300">
                          <a:solidFill>
                            <a:schemeClr val="accent3"/>
                          </a:solidFill>
                        </a:rPr>
                        <a:t>Donne: Women in Music:</a:t>
                      </a:r>
                      <a:r>
                        <a:rPr lang="en" sz="1300">
                          <a:solidFill>
                            <a:schemeClr val="accent3"/>
                          </a:solidFill>
                        </a:rPr>
                        <a:t> </a:t>
                      </a:r>
                      <a:endParaRPr sz="1300">
                        <a:solidFill>
                          <a:schemeClr val="accent3"/>
                        </a:solidFill>
                      </a:endParaRPr>
                    </a:p>
                    <a:p>
                      <a:pPr indent="0" lvl="0" marL="0" rtl="0" algn="l">
                        <a:spcBef>
                          <a:spcPts val="0"/>
                        </a:spcBef>
                        <a:spcAft>
                          <a:spcPts val="0"/>
                        </a:spcAft>
                        <a:buNone/>
                      </a:pPr>
                      <a:r>
                        <a:rPr i="1" lang="en" sz="1300">
                          <a:solidFill>
                            <a:schemeClr val="accent3"/>
                          </a:solidFill>
                          <a:highlight>
                            <a:srgbClr val="FFFFFF"/>
                          </a:highlight>
                        </a:rPr>
                        <a:t>daily posts on women composers</a:t>
                      </a:r>
                      <a:endParaRPr sz="1300">
                        <a:solidFill>
                          <a:schemeClr val="accent3"/>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998225">
                <a:tc>
                  <a:txBody>
                    <a:bodyPr/>
                    <a:lstStyle/>
                    <a:p>
                      <a:pPr indent="0" lvl="0" marL="0" rtl="0" algn="l">
                        <a:spcBef>
                          <a:spcPts val="0"/>
                        </a:spcBef>
                        <a:spcAft>
                          <a:spcPts val="0"/>
                        </a:spcAft>
                        <a:buNone/>
                      </a:pPr>
                      <a:r>
                        <a:rPr b="1" lang="en" sz="1300">
                          <a:solidFill>
                            <a:schemeClr val="accent3"/>
                          </a:solidFill>
                        </a:rPr>
                        <a:t>Illuminate Women’s Music: </a:t>
                      </a:r>
                      <a:endParaRPr b="1" sz="1300">
                        <a:solidFill>
                          <a:schemeClr val="accent3"/>
                        </a:solidFill>
                      </a:endParaRPr>
                    </a:p>
                    <a:p>
                      <a:pPr indent="0" lvl="0" marL="0" rtl="0" algn="l">
                        <a:spcBef>
                          <a:spcPts val="0"/>
                        </a:spcBef>
                        <a:spcAft>
                          <a:spcPts val="0"/>
                        </a:spcAft>
                        <a:buNone/>
                      </a:pPr>
                      <a:r>
                        <a:rPr i="1" lang="en" sz="1300">
                          <a:solidFill>
                            <a:schemeClr val="accent3"/>
                          </a:solidFill>
                          <a:highlight>
                            <a:srgbClr val="FFFFFF"/>
                          </a:highlight>
                        </a:rPr>
                        <a:t>promoting the work and performance of women composers</a:t>
                      </a:r>
                      <a:endParaRPr sz="1300">
                        <a:solidFill>
                          <a:schemeClr val="accent3"/>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1134250">
                <a:tc>
                  <a:txBody>
                    <a:bodyPr/>
                    <a:lstStyle/>
                    <a:p>
                      <a:pPr indent="0" lvl="0" marL="0" rtl="0" algn="l">
                        <a:spcBef>
                          <a:spcPts val="0"/>
                        </a:spcBef>
                        <a:spcAft>
                          <a:spcPts val="0"/>
                        </a:spcAft>
                        <a:buNone/>
                      </a:pPr>
                      <a:r>
                        <a:rPr b="1" lang="en" sz="1300">
                          <a:solidFill>
                            <a:schemeClr val="accent3"/>
                          </a:solidFill>
                        </a:rPr>
                        <a:t>Women Composers Festival of Hartford:</a:t>
                      </a:r>
                      <a:r>
                        <a:rPr lang="en" sz="1300">
                          <a:solidFill>
                            <a:schemeClr val="accent3"/>
                          </a:solidFill>
                        </a:rPr>
                        <a:t> </a:t>
                      </a:r>
                      <a:endParaRPr sz="1300">
                        <a:solidFill>
                          <a:schemeClr val="accent3"/>
                        </a:solidFill>
                      </a:endParaRPr>
                    </a:p>
                    <a:p>
                      <a:pPr indent="0" lvl="0" marL="0" rtl="0" algn="l">
                        <a:spcBef>
                          <a:spcPts val="0"/>
                        </a:spcBef>
                        <a:spcAft>
                          <a:spcPts val="0"/>
                        </a:spcAft>
                        <a:buNone/>
                      </a:pPr>
                      <a:r>
                        <a:rPr i="1" lang="en" sz="1300">
                          <a:solidFill>
                            <a:schemeClr val="accent3"/>
                          </a:solidFill>
                        </a:rPr>
                        <a:t>festival for </a:t>
                      </a:r>
                      <a:r>
                        <a:rPr i="1" lang="en" sz="1300">
                          <a:solidFill>
                            <a:schemeClr val="accent3"/>
                          </a:solidFill>
                          <a:highlight>
                            <a:srgbClr val="FFFFFF"/>
                          </a:highlight>
                        </a:rPr>
                        <a:t>choral and non-choral active composers </a:t>
                      </a:r>
                      <a:endParaRPr sz="1300">
                        <a:solidFill>
                          <a:schemeClr val="accent3"/>
                        </a:solidFill>
                      </a:endParaRPr>
                    </a:p>
                  </a:txBody>
                  <a:tcPr marT="91425" marB="91425" marR="91425" marL="91425">
                    <a:lnT cap="flat" cmpd="sng" w="9525">
                      <a:solidFill>
                        <a:srgbClr val="9E9E9E"/>
                      </a:solidFill>
                      <a:prstDash val="solid"/>
                      <a:round/>
                      <a:headEnd len="sm" w="sm" type="none"/>
                      <a:tailEnd len="sm" w="sm" type="none"/>
                    </a:lnT>
                  </a:tcPr>
                </a:tc>
              </a:tr>
            </a:tbl>
          </a:graphicData>
        </a:graphic>
      </p:graphicFrame>
      <p:pic>
        <p:nvPicPr>
          <p:cNvPr id="335" name="Google Shape;335;p49">
            <a:hlinkClick r:id="rId3"/>
          </p:cNvPr>
          <p:cNvPicPr preferRelativeResize="0"/>
          <p:nvPr/>
        </p:nvPicPr>
        <p:blipFill rotWithShape="1">
          <a:blip r:embed="rId4">
            <a:alphaModFix/>
          </a:blip>
          <a:srcRect b="0" l="0" r="0" t="0"/>
          <a:stretch/>
        </p:blipFill>
        <p:spPr>
          <a:xfrm>
            <a:off x="681849" y="323588"/>
            <a:ext cx="1633800" cy="530975"/>
          </a:xfrm>
          <a:prstGeom prst="rect">
            <a:avLst/>
          </a:prstGeom>
          <a:noFill/>
          <a:ln>
            <a:noFill/>
          </a:ln>
        </p:spPr>
      </p:pic>
      <p:pic>
        <p:nvPicPr>
          <p:cNvPr descr="A picture containing food&#10;&#10;Description automatically generated" id="336" name="Google Shape;336;p49">
            <a:hlinkClick r:id="rId5"/>
          </p:cNvPr>
          <p:cNvPicPr preferRelativeResize="0"/>
          <p:nvPr/>
        </p:nvPicPr>
        <p:blipFill rotWithShape="1">
          <a:blip r:embed="rId6">
            <a:alphaModFix/>
          </a:blip>
          <a:srcRect b="0" l="0" r="0" t="0"/>
          <a:stretch/>
        </p:blipFill>
        <p:spPr>
          <a:xfrm>
            <a:off x="1089150" y="2918090"/>
            <a:ext cx="879000" cy="678900"/>
          </a:xfrm>
          <a:prstGeom prst="roundRect">
            <a:avLst>
              <a:gd fmla="val 3876" name="adj"/>
            </a:avLst>
          </a:prstGeom>
          <a:noFill/>
          <a:ln cap="flat" cmpd="sng" w="9525">
            <a:solidFill>
              <a:schemeClr val="accent1"/>
            </a:solidFill>
            <a:prstDash val="solid"/>
            <a:round/>
            <a:headEnd len="sm" w="sm" type="none"/>
            <a:tailEnd len="sm" w="sm" type="none"/>
          </a:ln>
        </p:spPr>
      </p:pic>
      <p:pic>
        <p:nvPicPr>
          <p:cNvPr descr="A picture containing food&#10;&#10;Description automatically generated" id="337" name="Google Shape;337;p49">
            <a:hlinkClick r:id="rId7"/>
          </p:cNvPr>
          <p:cNvPicPr preferRelativeResize="0"/>
          <p:nvPr/>
        </p:nvPicPr>
        <p:blipFill rotWithShape="1">
          <a:blip r:embed="rId8">
            <a:alphaModFix/>
          </a:blip>
          <a:srcRect b="0" l="0" r="0" t="0"/>
          <a:stretch/>
        </p:blipFill>
        <p:spPr>
          <a:xfrm>
            <a:off x="1119000" y="3881562"/>
            <a:ext cx="819299" cy="784476"/>
          </a:xfrm>
          <a:prstGeom prst="rect">
            <a:avLst/>
          </a:prstGeom>
          <a:noFill/>
          <a:ln>
            <a:noFill/>
          </a:ln>
        </p:spPr>
      </p:pic>
      <p:pic>
        <p:nvPicPr>
          <p:cNvPr id="338" name="Google Shape;338;p49">
            <a:hlinkClick r:id="rId9"/>
          </p:cNvPr>
          <p:cNvPicPr preferRelativeResize="0"/>
          <p:nvPr/>
        </p:nvPicPr>
        <p:blipFill rotWithShape="1">
          <a:blip r:embed="rId10">
            <a:alphaModFix/>
          </a:blip>
          <a:srcRect b="0" l="0" r="0" t="0"/>
          <a:stretch/>
        </p:blipFill>
        <p:spPr>
          <a:xfrm>
            <a:off x="1748675" y="2030538"/>
            <a:ext cx="675000" cy="675000"/>
          </a:xfrm>
          <a:prstGeom prst="roundRect">
            <a:avLst>
              <a:gd fmla="val 3876" name="adj"/>
            </a:avLst>
          </a:prstGeom>
          <a:noFill/>
          <a:ln cap="flat" cmpd="sng" w="9525">
            <a:solidFill>
              <a:schemeClr val="accent1"/>
            </a:solidFill>
            <a:prstDash val="solid"/>
            <a:round/>
            <a:headEnd len="sm" w="sm" type="none"/>
            <a:tailEnd len="sm" w="sm" type="none"/>
          </a:ln>
        </p:spPr>
      </p:pic>
      <p:pic>
        <p:nvPicPr>
          <p:cNvPr id="339" name="Google Shape;339;p49">
            <a:hlinkClick r:id="rId11"/>
          </p:cNvPr>
          <p:cNvPicPr preferRelativeResize="0"/>
          <p:nvPr/>
        </p:nvPicPr>
        <p:blipFill rotWithShape="1">
          <a:blip r:embed="rId12">
            <a:alphaModFix/>
          </a:blip>
          <a:srcRect b="0" l="0" r="0" t="3101"/>
          <a:stretch/>
        </p:blipFill>
        <p:spPr>
          <a:xfrm>
            <a:off x="1089125" y="1126575"/>
            <a:ext cx="879050" cy="675025"/>
          </a:xfrm>
          <a:prstGeom prst="rect">
            <a:avLst/>
          </a:prstGeom>
          <a:noFill/>
          <a:ln>
            <a:noFill/>
          </a:ln>
        </p:spPr>
      </p:pic>
      <p:pic>
        <p:nvPicPr>
          <p:cNvPr id="340" name="Google Shape;340;p49">
            <a:hlinkClick r:id="rId13"/>
          </p:cNvPr>
          <p:cNvPicPr preferRelativeResize="0"/>
          <p:nvPr/>
        </p:nvPicPr>
        <p:blipFill>
          <a:blip r:embed="rId14">
            <a:alphaModFix/>
          </a:blip>
          <a:stretch>
            <a:fillRect/>
          </a:stretch>
        </p:blipFill>
        <p:spPr>
          <a:xfrm>
            <a:off x="356325" y="2102575"/>
            <a:ext cx="1316162" cy="5309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50"/>
          <p:cNvSpPr txBox="1"/>
          <p:nvPr>
            <p:ph type="title"/>
          </p:nvPr>
        </p:nvSpPr>
        <p:spPr>
          <a:xfrm>
            <a:off x="265500" y="1205825"/>
            <a:ext cx="4045200" cy="1509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Twitter Hashtags</a:t>
            </a:r>
            <a:endParaRPr/>
          </a:p>
        </p:txBody>
      </p:sp>
      <p:sp>
        <p:nvSpPr>
          <p:cNvPr id="346" name="Google Shape;346;p50"/>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award winners, lesser known composers, new developments</a:t>
            </a:r>
            <a:endParaRPr/>
          </a:p>
        </p:txBody>
      </p:sp>
      <p:grpSp>
        <p:nvGrpSpPr>
          <p:cNvPr id="347" name="Google Shape;347;p50"/>
          <p:cNvGrpSpPr/>
          <p:nvPr/>
        </p:nvGrpSpPr>
        <p:grpSpPr>
          <a:xfrm>
            <a:off x="4922267" y="663238"/>
            <a:ext cx="3656703" cy="3727701"/>
            <a:chOff x="-2742511" y="213866"/>
            <a:chExt cx="5847918" cy="4238914"/>
          </a:xfrm>
        </p:grpSpPr>
        <p:sp>
          <p:nvSpPr>
            <p:cNvPr id="348" name="Google Shape;348;p50"/>
            <p:cNvSpPr txBox="1"/>
            <p:nvPr/>
          </p:nvSpPr>
          <p:spPr>
            <a:xfrm>
              <a:off x="-2742511" y="213866"/>
              <a:ext cx="5847900" cy="541200"/>
            </a:xfrm>
            <a:prstGeom prst="rect">
              <a:avLst/>
            </a:prstGeom>
            <a:noFill/>
            <a:ln>
              <a:noFill/>
            </a:ln>
          </p:spPr>
          <p:txBody>
            <a:bodyPr anchorCtr="0" anchor="ctr" bIns="71450" lIns="71450" spcFirstLastPara="1" rIns="71450" wrap="square" tIns="71450">
              <a:noAutofit/>
            </a:bodyPr>
            <a:lstStyle/>
            <a:p>
              <a:pPr indent="0" lvl="0" marL="0" marR="0" rtl="0" algn="l">
                <a:lnSpc>
                  <a:spcPct val="90000"/>
                </a:lnSpc>
                <a:spcBef>
                  <a:spcPts val="0"/>
                </a:spcBef>
                <a:spcAft>
                  <a:spcPts val="0"/>
                </a:spcAft>
                <a:buClr>
                  <a:srgbClr val="00635D"/>
                </a:buClr>
                <a:buSzPts val="1900"/>
                <a:buFont typeface="Century Gothic"/>
                <a:buNone/>
              </a:pPr>
              <a:r>
                <a:rPr lang="en" sz="1900">
                  <a:solidFill>
                    <a:srgbClr val="FFFFFF"/>
                  </a:solidFill>
                  <a:uFill>
                    <a:noFill/>
                  </a:uFill>
                  <a:latin typeface="Century Gothic"/>
                  <a:ea typeface="Century Gothic"/>
                  <a:cs typeface="Century Gothic"/>
                  <a:sym typeface="Century Gothic"/>
                  <a:hlinkClick r:id="rId3">
                    <a:extLst>
                      <a:ext uri="{A12FA001-AC4F-418D-AE19-62706E023703}">
                        <ahyp:hlinkClr val="tx"/>
                      </a:ext>
                    </a:extLst>
                  </a:hlinkClick>
                </a:rPr>
                <a:t>#Hearallcomposers</a:t>
              </a:r>
              <a:endParaRPr sz="1900">
                <a:solidFill>
                  <a:srgbClr val="FFFFFF"/>
                </a:solidFill>
                <a:latin typeface="Century Gothic"/>
                <a:ea typeface="Century Gothic"/>
                <a:cs typeface="Century Gothic"/>
                <a:sym typeface="Century Gothic"/>
              </a:endParaRPr>
            </a:p>
          </p:txBody>
        </p:sp>
        <p:sp>
          <p:nvSpPr>
            <p:cNvPr id="349" name="Google Shape;349;p50"/>
            <p:cNvSpPr txBox="1"/>
            <p:nvPr/>
          </p:nvSpPr>
          <p:spPr>
            <a:xfrm>
              <a:off x="-2742493" y="824373"/>
              <a:ext cx="5847900" cy="541200"/>
            </a:xfrm>
            <a:prstGeom prst="rect">
              <a:avLst/>
            </a:prstGeom>
            <a:noFill/>
            <a:ln>
              <a:noFill/>
            </a:ln>
          </p:spPr>
          <p:txBody>
            <a:bodyPr anchorCtr="0" anchor="ctr" bIns="71450" lIns="71450" spcFirstLastPara="1" rIns="71450" wrap="square" tIns="71450">
              <a:noAutofit/>
            </a:bodyPr>
            <a:lstStyle/>
            <a:p>
              <a:pPr indent="0" lvl="0" marL="0" marR="0" rtl="0" algn="l">
                <a:lnSpc>
                  <a:spcPct val="90000"/>
                </a:lnSpc>
                <a:spcBef>
                  <a:spcPts val="0"/>
                </a:spcBef>
                <a:spcAft>
                  <a:spcPts val="0"/>
                </a:spcAft>
                <a:buClr>
                  <a:srgbClr val="00635D"/>
                </a:buClr>
                <a:buSzPts val="1900"/>
                <a:buFont typeface="Century Gothic"/>
                <a:buNone/>
              </a:pPr>
              <a:r>
                <a:rPr lang="en" sz="1900">
                  <a:solidFill>
                    <a:srgbClr val="FFFFFF"/>
                  </a:solidFill>
                  <a:uFill>
                    <a:noFill/>
                  </a:uFill>
                  <a:latin typeface="Century Gothic"/>
                  <a:ea typeface="Century Gothic"/>
                  <a:cs typeface="Century Gothic"/>
                  <a:sym typeface="Century Gothic"/>
                  <a:hlinkClick r:id="rId4">
                    <a:extLst>
                      <a:ext uri="{A12FA001-AC4F-418D-AE19-62706E023703}">
                        <ahyp:hlinkClr val="tx"/>
                      </a:ext>
                    </a:extLst>
                  </a:hlinkClick>
                </a:rPr>
                <a:t>#Womencomposers</a:t>
              </a:r>
              <a:endParaRPr sz="1900">
                <a:solidFill>
                  <a:srgbClr val="FFFFFF"/>
                </a:solidFill>
                <a:latin typeface="Century Gothic"/>
                <a:ea typeface="Century Gothic"/>
                <a:cs typeface="Century Gothic"/>
                <a:sym typeface="Century Gothic"/>
              </a:endParaRPr>
            </a:p>
          </p:txBody>
        </p:sp>
        <p:sp>
          <p:nvSpPr>
            <p:cNvPr id="350" name="Google Shape;350;p50"/>
            <p:cNvSpPr txBox="1"/>
            <p:nvPr/>
          </p:nvSpPr>
          <p:spPr>
            <a:xfrm>
              <a:off x="-2742497" y="1423837"/>
              <a:ext cx="5847900" cy="541200"/>
            </a:xfrm>
            <a:prstGeom prst="rect">
              <a:avLst/>
            </a:prstGeom>
            <a:noFill/>
            <a:ln>
              <a:noFill/>
            </a:ln>
          </p:spPr>
          <p:txBody>
            <a:bodyPr anchorCtr="0" anchor="ctr" bIns="71450" lIns="71450" spcFirstLastPara="1" rIns="71450" wrap="square" tIns="71450">
              <a:noAutofit/>
            </a:bodyPr>
            <a:lstStyle/>
            <a:p>
              <a:pPr indent="0" lvl="0" marL="0" marR="0" rtl="0" algn="l">
                <a:lnSpc>
                  <a:spcPct val="90000"/>
                </a:lnSpc>
                <a:spcBef>
                  <a:spcPts val="0"/>
                </a:spcBef>
                <a:spcAft>
                  <a:spcPts val="0"/>
                </a:spcAft>
                <a:buClr>
                  <a:srgbClr val="00635D"/>
                </a:buClr>
                <a:buSzPts val="1900"/>
                <a:buFont typeface="Century Gothic"/>
                <a:buNone/>
              </a:pPr>
              <a:r>
                <a:rPr lang="en" sz="1900">
                  <a:solidFill>
                    <a:srgbClr val="FFFFFF"/>
                  </a:solidFill>
                  <a:uFill>
                    <a:noFill/>
                  </a:uFill>
                  <a:latin typeface="Century Gothic"/>
                  <a:ea typeface="Century Gothic"/>
                  <a:cs typeface="Century Gothic"/>
                  <a:sym typeface="Century Gothic"/>
                  <a:hlinkClick r:id="rId5">
                    <a:extLst>
                      <a:ext uri="{A12FA001-AC4F-418D-AE19-62706E023703}">
                        <ahyp:hlinkClr val="tx"/>
                      </a:ext>
                    </a:extLst>
                  </a:hlinkClick>
                </a:rPr>
                <a:t>#femalecomposers</a:t>
              </a:r>
              <a:endParaRPr sz="1900">
                <a:solidFill>
                  <a:srgbClr val="FFFFFF"/>
                </a:solidFill>
                <a:latin typeface="Century Gothic"/>
                <a:ea typeface="Century Gothic"/>
                <a:cs typeface="Century Gothic"/>
                <a:sym typeface="Century Gothic"/>
              </a:endParaRPr>
            </a:p>
          </p:txBody>
        </p:sp>
        <p:sp>
          <p:nvSpPr>
            <p:cNvPr id="351" name="Google Shape;351;p50"/>
            <p:cNvSpPr txBox="1"/>
            <p:nvPr/>
          </p:nvSpPr>
          <p:spPr>
            <a:xfrm>
              <a:off x="-2742508" y="2045772"/>
              <a:ext cx="5847900" cy="541200"/>
            </a:xfrm>
            <a:prstGeom prst="rect">
              <a:avLst/>
            </a:prstGeom>
            <a:noFill/>
            <a:ln>
              <a:noFill/>
            </a:ln>
          </p:spPr>
          <p:txBody>
            <a:bodyPr anchorCtr="0" anchor="ctr" bIns="71450" lIns="71450" spcFirstLastPara="1" rIns="71450" wrap="square" tIns="71450">
              <a:noAutofit/>
            </a:bodyPr>
            <a:lstStyle/>
            <a:p>
              <a:pPr indent="0" lvl="0" marL="0" marR="0" rtl="0" algn="l">
                <a:lnSpc>
                  <a:spcPct val="90000"/>
                </a:lnSpc>
                <a:spcBef>
                  <a:spcPts val="0"/>
                </a:spcBef>
                <a:spcAft>
                  <a:spcPts val="0"/>
                </a:spcAft>
                <a:buClr>
                  <a:srgbClr val="00635D"/>
                </a:buClr>
                <a:buSzPts val="1900"/>
                <a:buFont typeface="Century Gothic"/>
                <a:buNone/>
              </a:pPr>
              <a:r>
                <a:rPr lang="en" sz="1900">
                  <a:solidFill>
                    <a:srgbClr val="FFFFFF"/>
                  </a:solidFill>
                  <a:uFill>
                    <a:noFill/>
                  </a:uFill>
                  <a:latin typeface="Century Gothic"/>
                  <a:ea typeface="Century Gothic"/>
                  <a:cs typeface="Century Gothic"/>
                  <a:sym typeface="Century Gothic"/>
                  <a:hlinkClick r:id="rId6">
                    <a:extLst>
                      <a:ext uri="{A12FA001-AC4F-418D-AE19-62706E023703}">
                        <ahyp:hlinkClr val="tx"/>
                      </a:ext>
                    </a:extLst>
                  </a:hlinkClick>
                </a:rPr>
                <a:t>#womeninmusic</a:t>
              </a:r>
              <a:endParaRPr sz="1900">
                <a:solidFill>
                  <a:srgbClr val="FFFFFF"/>
                </a:solidFill>
                <a:latin typeface="Century Gothic"/>
                <a:ea typeface="Century Gothic"/>
                <a:cs typeface="Century Gothic"/>
                <a:sym typeface="Century Gothic"/>
              </a:endParaRPr>
            </a:p>
          </p:txBody>
        </p:sp>
        <p:sp>
          <p:nvSpPr>
            <p:cNvPr id="352" name="Google Shape;352;p50"/>
            <p:cNvSpPr txBox="1"/>
            <p:nvPr/>
          </p:nvSpPr>
          <p:spPr>
            <a:xfrm>
              <a:off x="-2742502" y="2667709"/>
              <a:ext cx="5847900" cy="541200"/>
            </a:xfrm>
            <a:prstGeom prst="rect">
              <a:avLst/>
            </a:prstGeom>
            <a:noFill/>
            <a:ln>
              <a:noFill/>
            </a:ln>
          </p:spPr>
          <p:txBody>
            <a:bodyPr anchorCtr="0" anchor="ctr" bIns="71450" lIns="71450" spcFirstLastPara="1" rIns="71450" wrap="square" tIns="71450">
              <a:noAutofit/>
            </a:bodyPr>
            <a:lstStyle/>
            <a:p>
              <a:pPr indent="0" lvl="0" marL="0" marR="0" rtl="0" algn="l">
                <a:lnSpc>
                  <a:spcPct val="90000"/>
                </a:lnSpc>
                <a:spcBef>
                  <a:spcPts val="0"/>
                </a:spcBef>
                <a:spcAft>
                  <a:spcPts val="0"/>
                </a:spcAft>
                <a:buClr>
                  <a:srgbClr val="00635D"/>
                </a:buClr>
                <a:buSzPts val="1900"/>
                <a:buFont typeface="Century Gothic"/>
                <a:buNone/>
              </a:pPr>
              <a:r>
                <a:rPr lang="en" sz="1900">
                  <a:solidFill>
                    <a:srgbClr val="FFFFFF"/>
                  </a:solidFill>
                  <a:uFill>
                    <a:noFill/>
                  </a:uFill>
                  <a:latin typeface="Century Gothic"/>
                  <a:ea typeface="Century Gothic"/>
                  <a:cs typeface="Century Gothic"/>
                  <a:sym typeface="Century Gothic"/>
                  <a:hlinkClick r:id="rId7">
                    <a:extLst>
                      <a:ext uri="{A12FA001-AC4F-418D-AE19-62706E023703}">
                        <ahyp:hlinkClr val="tx"/>
                      </a:ext>
                    </a:extLst>
                  </a:hlinkClick>
                </a:rPr>
                <a:t>#Compositoras</a:t>
              </a:r>
              <a:endParaRPr sz="1900">
                <a:solidFill>
                  <a:srgbClr val="FFFFFF"/>
                </a:solidFill>
                <a:latin typeface="Century Gothic"/>
                <a:ea typeface="Century Gothic"/>
                <a:cs typeface="Century Gothic"/>
                <a:sym typeface="Century Gothic"/>
              </a:endParaRPr>
            </a:p>
          </p:txBody>
        </p:sp>
        <p:sp>
          <p:nvSpPr>
            <p:cNvPr id="353" name="Google Shape;353;p50"/>
            <p:cNvSpPr txBox="1"/>
            <p:nvPr/>
          </p:nvSpPr>
          <p:spPr>
            <a:xfrm>
              <a:off x="-2742511" y="3289645"/>
              <a:ext cx="5847900" cy="541200"/>
            </a:xfrm>
            <a:prstGeom prst="rect">
              <a:avLst/>
            </a:prstGeom>
            <a:noFill/>
            <a:ln>
              <a:noFill/>
            </a:ln>
          </p:spPr>
          <p:txBody>
            <a:bodyPr anchorCtr="0" anchor="ctr" bIns="71450" lIns="71450" spcFirstLastPara="1" rIns="71450" wrap="square" tIns="71450">
              <a:noAutofit/>
            </a:bodyPr>
            <a:lstStyle/>
            <a:p>
              <a:pPr indent="0" lvl="0" marL="0" marR="0" rtl="0" algn="l">
                <a:lnSpc>
                  <a:spcPct val="90000"/>
                </a:lnSpc>
                <a:spcBef>
                  <a:spcPts val="0"/>
                </a:spcBef>
                <a:spcAft>
                  <a:spcPts val="0"/>
                </a:spcAft>
                <a:buClr>
                  <a:srgbClr val="00635D"/>
                </a:buClr>
                <a:buSzPts val="1900"/>
                <a:buFont typeface="Century Gothic"/>
                <a:buNone/>
              </a:pPr>
              <a:r>
                <a:rPr lang="en" sz="1900">
                  <a:solidFill>
                    <a:srgbClr val="FFFFFF"/>
                  </a:solidFill>
                  <a:uFill>
                    <a:noFill/>
                  </a:uFill>
                  <a:latin typeface="Century Gothic"/>
                  <a:ea typeface="Century Gothic"/>
                  <a:cs typeface="Century Gothic"/>
                  <a:sym typeface="Century Gothic"/>
                  <a:hlinkClick r:id="rId8">
                    <a:extLst>
                      <a:ext uri="{A12FA001-AC4F-418D-AE19-62706E023703}">
                        <ahyp:hlinkClr val="tx"/>
                      </a:ext>
                    </a:extLst>
                  </a:hlinkClick>
                </a:rPr>
                <a:t>#WomeninClassicalMusic</a:t>
              </a:r>
              <a:endParaRPr sz="1900">
                <a:solidFill>
                  <a:srgbClr val="FFFFFF"/>
                </a:solidFill>
                <a:latin typeface="Century Gothic"/>
                <a:ea typeface="Century Gothic"/>
                <a:cs typeface="Century Gothic"/>
                <a:sym typeface="Century Gothic"/>
              </a:endParaRPr>
            </a:p>
          </p:txBody>
        </p:sp>
        <p:sp>
          <p:nvSpPr>
            <p:cNvPr id="354" name="Google Shape;354;p50"/>
            <p:cNvSpPr txBox="1"/>
            <p:nvPr/>
          </p:nvSpPr>
          <p:spPr>
            <a:xfrm>
              <a:off x="-2742511" y="3911580"/>
              <a:ext cx="5847900" cy="541200"/>
            </a:xfrm>
            <a:prstGeom prst="rect">
              <a:avLst/>
            </a:prstGeom>
            <a:noFill/>
            <a:ln>
              <a:noFill/>
            </a:ln>
          </p:spPr>
          <p:txBody>
            <a:bodyPr anchorCtr="0" anchor="ctr" bIns="71450" lIns="71450" spcFirstLastPara="1" rIns="71450" wrap="square" tIns="71450">
              <a:noAutofit/>
            </a:bodyPr>
            <a:lstStyle/>
            <a:p>
              <a:pPr indent="0" lvl="0" marL="0" marR="0" rtl="0" algn="l">
                <a:lnSpc>
                  <a:spcPct val="90000"/>
                </a:lnSpc>
                <a:spcBef>
                  <a:spcPts val="0"/>
                </a:spcBef>
                <a:spcAft>
                  <a:spcPts val="0"/>
                </a:spcAft>
                <a:buClr>
                  <a:srgbClr val="00635D"/>
                </a:buClr>
                <a:buSzPts val="1900"/>
                <a:buFont typeface="Century Gothic"/>
                <a:buNone/>
              </a:pPr>
              <a:r>
                <a:rPr lang="en" sz="1900">
                  <a:solidFill>
                    <a:srgbClr val="FFFFFF"/>
                  </a:solidFill>
                  <a:uFill>
                    <a:noFill/>
                  </a:uFill>
                  <a:latin typeface="Century Gothic"/>
                  <a:ea typeface="Century Gothic"/>
                  <a:cs typeface="Century Gothic"/>
                  <a:sym typeface="Century Gothic"/>
                  <a:hlinkClick r:id="rId9">
                    <a:extLst>
                      <a:ext uri="{A12FA001-AC4F-418D-AE19-62706E023703}">
                        <ahyp:hlinkClr val="tx"/>
                      </a:ext>
                    </a:extLst>
                  </a:hlinkClick>
                </a:rPr>
                <a:t>#Womenalsocomposestuff</a:t>
              </a:r>
              <a:endParaRPr sz="1900">
                <a:solidFill>
                  <a:srgbClr val="FFFFFF"/>
                </a:solidFill>
                <a:latin typeface="Century Gothic"/>
                <a:ea typeface="Century Gothic"/>
                <a:cs typeface="Century Gothic"/>
                <a:sym typeface="Century Gothic"/>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51"/>
          <p:cNvSpPr txBox="1"/>
          <p:nvPr>
            <p:ph type="title"/>
          </p:nvPr>
        </p:nvSpPr>
        <p:spPr>
          <a:xfrm>
            <a:off x="265500" y="1205825"/>
            <a:ext cx="4045200" cy="1509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Publishers/ Publications</a:t>
            </a:r>
            <a:endParaRPr/>
          </a:p>
        </p:txBody>
      </p:sp>
      <p:sp>
        <p:nvSpPr>
          <p:cNvPr id="360" name="Google Shape;360;p51"/>
          <p:cNvSpPr txBox="1"/>
          <p:nvPr>
            <p:ph idx="4294967295" type="body"/>
          </p:nvPr>
        </p:nvSpPr>
        <p:spPr>
          <a:xfrm>
            <a:off x="4928500" y="699150"/>
            <a:ext cx="3619200" cy="4006500"/>
          </a:xfrm>
          <a:prstGeom prst="rect">
            <a:avLst/>
          </a:prstGeom>
        </p:spPr>
        <p:txBody>
          <a:bodyPr anchorCtr="0" anchor="t" bIns="91425" lIns="91425" spcFirstLastPara="1" rIns="91425" wrap="square" tIns="91425">
            <a:normAutofit/>
          </a:bodyPr>
          <a:lstStyle/>
          <a:p>
            <a:pPr indent="0" lvl="0" marL="0" rtl="0" algn="l">
              <a:spcBef>
                <a:spcPts val="800"/>
              </a:spcBef>
              <a:spcAft>
                <a:spcPts val="0"/>
              </a:spcAft>
              <a:buNone/>
            </a:pPr>
            <a:r>
              <a:rPr lang="en">
                <a:solidFill>
                  <a:srgbClr val="FEFEFE"/>
                </a:solidFill>
              </a:rPr>
              <a:t>7 publishers have filters for or feature gender filters </a:t>
            </a:r>
            <a:endParaRPr sz="1800">
              <a:solidFill>
                <a:srgbClr val="FEFEFE"/>
              </a:solidFill>
            </a:endParaRPr>
          </a:p>
          <a:p>
            <a:pPr indent="0" lvl="0" marL="0" rtl="0" algn="l">
              <a:spcBef>
                <a:spcPts val="800"/>
              </a:spcBef>
              <a:spcAft>
                <a:spcPts val="0"/>
              </a:spcAft>
              <a:buNone/>
            </a:pPr>
            <a:r>
              <a:t/>
            </a:r>
            <a:endParaRPr sz="1800">
              <a:solidFill>
                <a:srgbClr val="FEFEFE"/>
              </a:solidFill>
            </a:endParaRPr>
          </a:p>
          <a:p>
            <a:pPr indent="0" lvl="0" marL="0" rtl="0" algn="l">
              <a:spcBef>
                <a:spcPts val="0"/>
              </a:spcBef>
              <a:spcAft>
                <a:spcPts val="1200"/>
              </a:spcAft>
              <a:buNone/>
            </a:pPr>
            <a:r>
              <a:t/>
            </a:r>
            <a:endParaRPr>
              <a:solidFill>
                <a:srgbClr val="FEFEFE"/>
              </a:solidFill>
            </a:endParaRPr>
          </a:p>
        </p:txBody>
      </p:sp>
      <p:sp>
        <p:nvSpPr>
          <p:cNvPr id="361" name="Google Shape;361;p51"/>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graphicFrame>
        <p:nvGraphicFramePr>
          <p:cNvPr id="366" name="Google Shape;366;p52"/>
          <p:cNvGraphicFramePr/>
          <p:nvPr/>
        </p:nvGraphicFramePr>
        <p:xfrm>
          <a:off x="2178000" y="153875"/>
          <a:ext cx="3000000" cy="3000000"/>
        </p:xfrm>
        <a:graphic>
          <a:graphicData uri="http://schemas.openxmlformats.org/drawingml/2006/table">
            <a:tbl>
              <a:tblPr>
                <a:noFill/>
                <a:tableStyleId>{46543DE9-6466-4701-8E15-5FA0A01FE7F0}</a:tableStyleId>
              </a:tblPr>
              <a:tblGrid>
                <a:gridCol w="6613000"/>
              </a:tblGrid>
              <a:tr h="579100">
                <a:tc>
                  <a:txBody>
                    <a:bodyPr/>
                    <a:lstStyle/>
                    <a:p>
                      <a:pPr indent="0" lvl="0" marL="0" rtl="0" algn="l">
                        <a:spcBef>
                          <a:spcPts val="0"/>
                        </a:spcBef>
                        <a:spcAft>
                          <a:spcPts val="0"/>
                        </a:spcAft>
                        <a:buNone/>
                      </a:pPr>
                      <a:r>
                        <a:rPr b="1" lang="en" sz="1300">
                          <a:solidFill>
                            <a:schemeClr val="accent3"/>
                          </a:solidFill>
                        </a:rPr>
                        <a:t>Santa Barbara Music Publishing:</a:t>
                      </a:r>
                      <a:r>
                        <a:rPr lang="en" sz="1300">
                          <a:solidFill>
                            <a:schemeClr val="accent3"/>
                          </a:solidFill>
                        </a:rPr>
                        <a:t> </a:t>
                      </a:r>
                      <a:endParaRPr sz="1300">
                        <a:solidFill>
                          <a:schemeClr val="accent3"/>
                        </a:solidFill>
                      </a:endParaRPr>
                    </a:p>
                    <a:p>
                      <a:pPr indent="0" lvl="0" marL="0" rtl="0" algn="l">
                        <a:spcBef>
                          <a:spcPts val="0"/>
                        </a:spcBef>
                        <a:spcAft>
                          <a:spcPts val="0"/>
                        </a:spcAft>
                        <a:buNone/>
                      </a:pPr>
                      <a:r>
                        <a:rPr i="1" lang="en" sz="1300">
                          <a:solidFill>
                            <a:schemeClr val="accent3"/>
                          </a:solidFill>
                          <a:highlight>
                            <a:srgbClr val="FFFFFF"/>
                          </a:highlight>
                        </a:rPr>
                        <a:t>filter by choosing “Woman Composer” from “Classifications” search criteria</a:t>
                      </a:r>
                      <a:endParaRPr i="1" sz="1300">
                        <a:solidFill>
                          <a:schemeClr val="accent3"/>
                        </a:solidFill>
                      </a:endParaRPr>
                    </a:p>
                  </a:txBody>
                  <a:tcPr marT="91425" marB="91425" marR="91425" marL="91425"/>
                </a:tc>
              </a:tr>
              <a:tr h="579100">
                <a:tc>
                  <a:txBody>
                    <a:bodyPr/>
                    <a:lstStyle/>
                    <a:p>
                      <a:pPr indent="0" lvl="0" marL="0" rtl="0" algn="l">
                        <a:spcBef>
                          <a:spcPts val="0"/>
                        </a:spcBef>
                        <a:spcAft>
                          <a:spcPts val="0"/>
                        </a:spcAft>
                        <a:buNone/>
                      </a:pPr>
                      <a:r>
                        <a:rPr b="1" lang="en" sz="1300">
                          <a:solidFill>
                            <a:schemeClr val="accent3"/>
                          </a:solidFill>
                        </a:rPr>
                        <a:t>Hildegard Music Publishing:</a:t>
                      </a:r>
                      <a:r>
                        <a:rPr lang="en" sz="1300">
                          <a:solidFill>
                            <a:schemeClr val="accent3"/>
                          </a:solidFill>
                        </a:rPr>
                        <a:t> </a:t>
                      </a:r>
                      <a:endParaRPr sz="1300">
                        <a:solidFill>
                          <a:schemeClr val="accent3"/>
                        </a:solidFill>
                      </a:endParaRPr>
                    </a:p>
                    <a:p>
                      <a:pPr indent="0" lvl="0" marL="0" rtl="0" algn="l">
                        <a:spcBef>
                          <a:spcPts val="0"/>
                        </a:spcBef>
                        <a:spcAft>
                          <a:spcPts val="0"/>
                        </a:spcAft>
                        <a:buNone/>
                      </a:pPr>
                      <a:r>
                        <a:rPr i="1" lang="en" sz="1300">
                          <a:solidFill>
                            <a:schemeClr val="accent3"/>
                          </a:solidFill>
                          <a:highlight>
                            <a:srgbClr val="FFFFFF"/>
                          </a:highlight>
                        </a:rPr>
                        <a:t>features all women composers</a:t>
                      </a:r>
                      <a:endParaRPr i="1" sz="1300">
                        <a:solidFill>
                          <a:schemeClr val="accent3"/>
                        </a:solidFill>
                      </a:endParaRPr>
                    </a:p>
                  </a:txBody>
                  <a:tcPr marT="91425" marB="91425" marR="91425" marL="91425">
                    <a:lnB cap="flat" cmpd="sng" w="9525">
                      <a:solidFill>
                        <a:srgbClr val="9E9E9E"/>
                      </a:solidFill>
                      <a:prstDash val="solid"/>
                      <a:round/>
                      <a:headEnd len="sm" w="sm" type="none"/>
                      <a:tailEnd len="sm" w="sm" type="none"/>
                    </a:lnB>
                  </a:tcPr>
                </a:tc>
              </a:tr>
              <a:tr h="777200">
                <a:tc>
                  <a:txBody>
                    <a:bodyPr/>
                    <a:lstStyle/>
                    <a:p>
                      <a:pPr indent="0" lvl="0" marL="0" rtl="0" algn="l">
                        <a:spcBef>
                          <a:spcPts val="0"/>
                        </a:spcBef>
                        <a:spcAft>
                          <a:spcPts val="0"/>
                        </a:spcAft>
                        <a:buNone/>
                      </a:pPr>
                      <a:r>
                        <a:rPr b="1" lang="en" sz="1300">
                          <a:solidFill>
                            <a:schemeClr val="accent3"/>
                          </a:solidFill>
                        </a:rPr>
                        <a:t>Candadian Music Centre:</a:t>
                      </a:r>
                      <a:r>
                        <a:rPr lang="en" sz="1300">
                          <a:solidFill>
                            <a:schemeClr val="accent3"/>
                          </a:solidFill>
                        </a:rPr>
                        <a:t> </a:t>
                      </a:r>
                      <a:endParaRPr sz="1300">
                        <a:solidFill>
                          <a:schemeClr val="accent3"/>
                        </a:solidFill>
                      </a:endParaRPr>
                    </a:p>
                    <a:p>
                      <a:pPr indent="0" lvl="0" marL="0" rtl="0" algn="l">
                        <a:spcBef>
                          <a:spcPts val="0"/>
                        </a:spcBef>
                        <a:spcAft>
                          <a:spcPts val="0"/>
                        </a:spcAft>
                        <a:buNone/>
                      </a:pPr>
                      <a:r>
                        <a:rPr i="1" lang="en" sz="1300">
                          <a:solidFill>
                            <a:schemeClr val="accent3"/>
                          </a:solidFill>
                          <a:highlight>
                            <a:srgbClr val="FFFFFF"/>
                          </a:highlight>
                        </a:rPr>
                        <a:t>search by male, female, or genderqueer using “Advanced Search” within “Composers”</a:t>
                      </a:r>
                      <a:endParaRPr sz="1300">
                        <a:solidFill>
                          <a:schemeClr val="accent3"/>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79100">
                <a:tc>
                  <a:txBody>
                    <a:bodyPr/>
                    <a:lstStyle/>
                    <a:p>
                      <a:pPr indent="0" lvl="0" marL="0" rtl="0" algn="l">
                        <a:spcBef>
                          <a:spcPts val="0"/>
                        </a:spcBef>
                        <a:spcAft>
                          <a:spcPts val="0"/>
                        </a:spcAft>
                        <a:buNone/>
                      </a:pPr>
                      <a:r>
                        <a:rPr b="1" lang="en" sz="1300">
                          <a:solidFill>
                            <a:schemeClr val="accent3"/>
                          </a:solidFill>
                        </a:rPr>
                        <a:t>The Contemporary Music Centre of Ireland:</a:t>
                      </a:r>
                      <a:r>
                        <a:rPr lang="en" sz="1300">
                          <a:solidFill>
                            <a:schemeClr val="accent3"/>
                          </a:solidFill>
                        </a:rPr>
                        <a:t> </a:t>
                      </a:r>
                      <a:endParaRPr sz="1300">
                        <a:solidFill>
                          <a:schemeClr val="accent3"/>
                        </a:solidFill>
                      </a:endParaRPr>
                    </a:p>
                    <a:p>
                      <a:pPr indent="0" lvl="0" marL="0" rtl="0" algn="l">
                        <a:spcBef>
                          <a:spcPts val="0"/>
                        </a:spcBef>
                        <a:spcAft>
                          <a:spcPts val="0"/>
                        </a:spcAft>
                        <a:buNone/>
                      </a:pPr>
                      <a:r>
                        <a:rPr i="1" lang="en" sz="1300">
                          <a:solidFill>
                            <a:schemeClr val="accent3"/>
                          </a:solidFill>
                          <a:highlight>
                            <a:srgbClr val="FFFFFF"/>
                          </a:highlight>
                        </a:rPr>
                        <a:t>search by men/women by selecting “Composers”</a:t>
                      </a:r>
                      <a:endParaRPr sz="1300">
                        <a:solidFill>
                          <a:schemeClr val="accent3"/>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825300">
                <a:tc>
                  <a:txBody>
                    <a:bodyPr/>
                    <a:lstStyle/>
                    <a:p>
                      <a:pPr indent="0" lvl="0" marL="0" rtl="0" algn="l">
                        <a:spcBef>
                          <a:spcPts val="0"/>
                        </a:spcBef>
                        <a:spcAft>
                          <a:spcPts val="0"/>
                        </a:spcAft>
                        <a:buNone/>
                      </a:pPr>
                      <a:r>
                        <a:rPr b="1" lang="en" sz="1300">
                          <a:solidFill>
                            <a:schemeClr val="accent3"/>
                          </a:solidFill>
                        </a:rPr>
                        <a:t>Furore Verlag:</a:t>
                      </a:r>
                      <a:r>
                        <a:rPr lang="en" sz="1300">
                          <a:solidFill>
                            <a:schemeClr val="accent3"/>
                          </a:solidFill>
                        </a:rPr>
                        <a:t> </a:t>
                      </a:r>
                      <a:endParaRPr sz="1300">
                        <a:solidFill>
                          <a:schemeClr val="accent3"/>
                        </a:solidFill>
                      </a:endParaRPr>
                    </a:p>
                    <a:p>
                      <a:pPr indent="0" lvl="0" marL="0" rtl="0" algn="l">
                        <a:spcBef>
                          <a:spcPts val="0"/>
                        </a:spcBef>
                        <a:spcAft>
                          <a:spcPts val="0"/>
                        </a:spcAft>
                        <a:buNone/>
                      </a:pPr>
                      <a:r>
                        <a:rPr i="1" lang="en" sz="1300">
                          <a:solidFill>
                            <a:schemeClr val="accent3"/>
                          </a:solidFill>
                          <a:highlight>
                            <a:srgbClr val="FFFFFF"/>
                          </a:highlight>
                        </a:rPr>
                        <a:t>catalog section on women composers</a:t>
                      </a:r>
                      <a:endParaRPr sz="1300">
                        <a:solidFill>
                          <a:schemeClr val="accent3"/>
                        </a:solidFill>
                      </a:endParaRPr>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685075">
                <a:tc>
                  <a:txBody>
                    <a:bodyPr/>
                    <a:lstStyle/>
                    <a:p>
                      <a:pPr indent="0" lvl="0" marL="0" rtl="0" algn="l">
                        <a:spcBef>
                          <a:spcPts val="0"/>
                        </a:spcBef>
                        <a:spcAft>
                          <a:spcPts val="0"/>
                        </a:spcAft>
                        <a:buNone/>
                      </a:pPr>
                      <a:r>
                        <a:rPr b="1" lang="en" sz="1300">
                          <a:solidFill>
                            <a:schemeClr val="accent3"/>
                          </a:solidFill>
                        </a:rPr>
                        <a:t>Sounz Centre for New Zealand Music:</a:t>
                      </a:r>
                      <a:r>
                        <a:rPr lang="en" sz="1300">
                          <a:solidFill>
                            <a:schemeClr val="accent3"/>
                          </a:solidFill>
                        </a:rPr>
                        <a:t> </a:t>
                      </a:r>
                      <a:endParaRPr sz="1300">
                        <a:solidFill>
                          <a:schemeClr val="accent3"/>
                        </a:solidFill>
                      </a:endParaRPr>
                    </a:p>
                    <a:p>
                      <a:pPr indent="0" lvl="0" marL="0" rtl="0" algn="l">
                        <a:spcBef>
                          <a:spcPts val="0"/>
                        </a:spcBef>
                        <a:spcAft>
                          <a:spcPts val="0"/>
                        </a:spcAft>
                        <a:buNone/>
                      </a:pPr>
                      <a:r>
                        <a:rPr i="1" lang="en" sz="1300">
                          <a:solidFill>
                            <a:schemeClr val="accent3"/>
                          </a:solidFill>
                          <a:highlight>
                            <a:srgbClr val="FFFFFF"/>
                          </a:highlight>
                        </a:rPr>
                        <a:t>enter “women” in the search bar to filter for women</a:t>
                      </a:r>
                      <a:endParaRPr sz="1300">
                        <a:solidFill>
                          <a:schemeClr val="accent3"/>
                        </a:solidFill>
                      </a:endParaRPr>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658450">
                <a:tc>
                  <a:txBody>
                    <a:bodyPr/>
                    <a:lstStyle/>
                    <a:p>
                      <a:pPr indent="0" lvl="0" marL="0" rtl="0" algn="l">
                        <a:spcBef>
                          <a:spcPts val="0"/>
                        </a:spcBef>
                        <a:spcAft>
                          <a:spcPts val="0"/>
                        </a:spcAft>
                        <a:buNone/>
                      </a:pPr>
                      <a:r>
                        <a:rPr b="1" lang="en" sz="1300">
                          <a:solidFill>
                            <a:schemeClr val="accent3"/>
                          </a:solidFill>
                        </a:rPr>
                        <a:t>Australian Music Centre:</a:t>
                      </a:r>
                      <a:r>
                        <a:rPr lang="en" sz="1300">
                          <a:solidFill>
                            <a:schemeClr val="accent3"/>
                          </a:solidFill>
                        </a:rPr>
                        <a:t> </a:t>
                      </a:r>
                      <a:endParaRPr sz="1300">
                        <a:solidFill>
                          <a:schemeClr val="accent3"/>
                        </a:solidFill>
                      </a:endParaRPr>
                    </a:p>
                    <a:p>
                      <a:pPr indent="0" lvl="0" marL="0" rtl="0" algn="l">
                        <a:spcBef>
                          <a:spcPts val="0"/>
                        </a:spcBef>
                        <a:spcAft>
                          <a:spcPts val="0"/>
                        </a:spcAft>
                        <a:buNone/>
                      </a:pPr>
                      <a:r>
                        <a:rPr i="1" lang="en" sz="1300">
                          <a:solidFill>
                            <a:schemeClr val="accent3"/>
                          </a:solidFill>
                          <a:highlight>
                            <a:srgbClr val="FFFFFF"/>
                          </a:highlight>
                        </a:rPr>
                        <a:t>select “Find Music,” then “Browse Composers”</a:t>
                      </a:r>
                      <a:r>
                        <a:rPr lang="en" sz="1300">
                          <a:solidFill>
                            <a:schemeClr val="accent3"/>
                          </a:solidFill>
                          <a:highlight>
                            <a:srgbClr val="FFFFFF"/>
                          </a:highlight>
                        </a:rPr>
                        <a:t> </a:t>
                      </a:r>
                      <a:r>
                        <a:rPr i="1" lang="en" sz="1300">
                          <a:solidFill>
                            <a:schemeClr val="accent3"/>
                          </a:solidFill>
                          <a:highlight>
                            <a:srgbClr val="FFFFFF"/>
                          </a:highlight>
                        </a:rPr>
                        <a:t>for male, female, or nonbinary</a:t>
                      </a:r>
                      <a:r>
                        <a:rPr lang="en" sz="1300">
                          <a:solidFill>
                            <a:schemeClr val="accent3"/>
                          </a:solidFill>
                          <a:highlight>
                            <a:srgbClr val="FFFFFF"/>
                          </a:highlight>
                        </a:rPr>
                        <a:t> composers</a:t>
                      </a:r>
                      <a:endParaRPr sz="1300">
                        <a:solidFill>
                          <a:schemeClr val="accent3"/>
                        </a:solidFill>
                      </a:endParaRPr>
                    </a:p>
                  </a:txBody>
                  <a:tcPr marT="91425" marB="91425" marR="91425" marL="91425">
                    <a:lnT cap="flat" cmpd="sng" w="9525">
                      <a:solidFill>
                        <a:srgbClr val="9E9E9E"/>
                      </a:solidFill>
                      <a:prstDash val="solid"/>
                      <a:round/>
                      <a:headEnd len="sm" w="sm" type="none"/>
                      <a:tailEnd len="sm" w="sm" type="none"/>
                    </a:lnT>
                  </a:tcPr>
                </a:tc>
              </a:tr>
            </a:tbl>
          </a:graphicData>
        </a:graphic>
      </p:graphicFrame>
      <p:pic>
        <p:nvPicPr>
          <p:cNvPr id="367" name="Google Shape;367;p52">
            <a:hlinkClick r:id="rId3"/>
          </p:cNvPr>
          <p:cNvPicPr preferRelativeResize="0"/>
          <p:nvPr/>
        </p:nvPicPr>
        <p:blipFill rotWithShape="1">
          <a:blip r:embed="rId4">
            <a:alphaModFix/>
          </a:blip>
          <a:srcRect b="0" l="0" r="0" t="5446"/>
          <a:stretch/>
        </p:blipFill>
        <p:spPr>
          <a:xfrm>
            <a:off x="701175" y="240463"/>
            <a:ext cx="755923" cy="432725"/>
          </a:xfrm>
          <a:prstGeom prst="rect">
            <a:avLst/>
          </a:prstGeom>
          <a:noFill/>
          <a:ln>
            <a:noFill/>
          </a:ln>
        </p:spPr>
      </p:pic>
      <p:pic>
        <p:nvPicPr>
          <p:cNvPr id="368" name="Google Shape;368;p52">
            <a:hlinkClick r:id="rId5"/>
          </p:cNvPr>
          <p:cNvPicPr preferRelativeResize="0"/>
          <p:nvPr/>
        </p:nvPicPr>
        <p:blipFill>
          <a:blip r:embed="rId6">
            <a:alphaModFix/>
          </a:blip>
          <a:stretch>
            <a:fillRect/>
          </a:stretch>
        </p:blipFill>
        <p:spPr>
          <a:xfrm>
            <a:off x="876575" y="829928"/>
            <a:ext cx="520150" cy="432725"/>
          </a:xfrm>
          <a:prstGeom prst="rect">
            <a:avLst/>
          </a:prstGeom>
          <a:noFill/>
          <a:ln>
            <a:noFill/>
          </a:ln>
        </p:spPr>
      </p:pic>
      <p:pic>
        <p:nvPicPr>
          <p:cNvPr id="369" name="Google Shape;369;p52">
            <a:hlinkClick r:id="rId7"/>
          </p:cNvPr>
          <p:cNvPicPr preferRelativeResize="0"/>
          <p:nvPr/>
        </p:nvPicPr>
        <p:blipFill rotWithShape="1">
          <a:blip r:embed="rId8">
            <a:alphaModFix/>
          </a:blip>
          <a:srcRect b="0" l="0" r="0" t="0"/>
          <a:stretch/>
        </p:blipFill>
        <p:spPr>
          <a:xfrm>
            <a:off x="456475" y="1432491"/>
            <a:ext cx="1247801" cy="508475"/>
          </a:xfrm>
          <a:prstGeom prst="rect">
            <a:avLst/>
          </a:prstGeom>
          <a:noFill/>
          <a:ln>
            <a:noFill/>
          </a:ln>
        </p:spPr>
      </p:pic>
      <p:pic>
        <p:nvPicPr>
          <p:cNvPr id="370" name="Google Shape;370;p52">
            <a:hlinkClick r:id="rId9"/>
          </p:cNvPr>
          <p:cNvPicPr preferRelativeResize="0"/>
          <p:nvPr/>
        </p:nvPicPr>
        <p:blipFill>
          <a:blip r:embed="rId10">
            <a:alphaModFix/>
          </a:blip>
          <a:stretch>
            <a:fillRect/>
          </a:stretch>
        </p:blipFill>
        <p:spPr>
          <a:xfrm>
            <a:off x="727099" y="2181972"/>
            <a:ext cx="704075" cy="432725"/>
          </a:xfrm>
          <a:prstGeom prst="rect">
            <a:avLst/>
          </a:prstGeom>
          <a:noFill/>
          <a:ln>
            <a:noFill/>
          </a:ln>
        </p:spPr>
      </p:pic>
      <p:pic>
        <p:nvPicPr>
          <p:cNvPr id="371" name="Google Shape;371;p52">
            <a:hlinkClick r:id="rId11"/>
          </p:cNvPr>
          <p:cNvPicPr preferRelativeResize="0"/>
          <p:nvPr/>
        </p:nvPicPr>
        <p:blipFill rotWithShape="1">
          <a:blip r:embed="rId12">
            <a:alphaModFix/>
          </a:blip>
          <a:srcRect b="0" l="0" r="0" t="0"/>
          <a:stretch/>
        </p:blipFill>
        <p:spPr>
          <a:xfrm>
            <a:off x="639690" y="2781231"/>
            <a:ext cx="888250" cy="654500"/>
          </a:xfrm>
          <a:prstGeom prst="rect">
            <a:avLst/>
          </a:prstGeom>
          <a:noFill/>
          <a:ln>
            <a:noFill/>
          </a:ln>
        </p:spPr>
      </p:pic>
      <p:pic>
        <p:nvPicPr>
          <p:cNvPr id="372" name="Google Shape;372;p52">
            <a:hlinkClick r:id="rId13"/>
          </p:cNvPr>
          <p:cNvPicPr preferRelativeResize="0"/>
          <p:nvPr/>
        </p:nvPicPr>
        <p:blipFill rotWithShape="1">
          <a:blip r:embed="rId14">
            <a:alphaModFix/>
          </a:blip>
          <a:srcRect b="0" l="0" r="0" t="0"/>
          <a:stretch/>
        </p:blipFill>
        <p:spPr>
          <a:xfrm>
            <a:off x="254701" y="3581447"/>
            <a:ext cx="1565175" cy="559000"/>
          </a:xfrm>
          <a:prstGeom prst="rect">
            <a:avLst/>
          </a:prstGeom>
          <a:noFill/>
          <a:ln>
            <a:noFill/>
          </a:ln>
        </p:spPr>
      </p:pic>
      <p:pic>
        <p:nvPicPr>
          <p:cNvPr id="373" name="Google Shape;373;p52">
            <a:hlinkClick r:id="rId15"/>
          </p:cNvPr>
          <p:cNvPicPr preferRelativeResize="0"/>
          <p:nvPr/>
        </p:nvPicPr>
        <p:blipFill rotWithShape="1">
          <a:blip r:embed="rId16">
            <a:alphaModFix/>
          </a:blip>
          <a:srcRect b="0" l="0" r="0" t="0"/>
          <a:stretch/>
        </p:blipFill>
        <p:spPr>
          <a:xfrm>
            <a:off x="456474" y="4301451"/>
            <a:ext cx="1175059" cy="5084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53"/>
          <p:cNvSpPr txBox="1"/>
          <p:nvPr>
            <p:ph type="title"/>
          </p:nvPr>
        </p:nvSpPr>
        <p:spPr>
          <a:xfrm>
            <a:off x="265500" y="1205825"/>
            <a:ext cx="4045200" cy="15096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sz="4800"/>
              <a:t>Databases and Search Engines</a:t>
            </a:r>
            <a:endParaRPr/>
          </a:p>
        </p:txBody>
      </p:sp>
      <p:sp>
        <p:nvSpPr>
          <p:cNvPr id="379" name="Google Shape;379;p53"/>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
        <p:nvSpPr>
          <p:cNvPr id="380" name="Google Shape;380;p53"/>
          <p:cNvSpPr txBox="1"/>
          <p:nvPr>
            <p:ph idx="4294967295" type="body"/>
          </p:nvPr>
        </p:nvSpPr>
        <p:spPr>
          <a:xfrm>
            <a:off x="4946350" y="690225"/>
            <a:ext cx="3619200" cy="4006500"/>
          </a:xfrm>
          <a:prstGeom prst="rect">
            <a:avLst/>
          </a:prstGeom>
        </p:spPr>
        <p:txBody>
          <a:bodyPr anchorCtr="0" anchor="t" bIns="91425" lIns="91425" spcFirstLastPara="1" rIns="91425" wrap="square" tIns="91425">
            <a:normAutofit/>
          </a:bodyPr>
          <a:lstStyle/>
          <a:p>
            <a:pPr indent="0" lvl="0" marL="0" rtl="0" algn="l">
              <a:spcBef>
                <a:spcPts val="800"/>
              </a:spcBef>
              <a:spcAft>
                <a:spcPts val="0"/>
              </a:spcAft>
              <a:buNone/>
            </a:pPr>
            <a:r>
              <a:rPr lang="en">
                <a:solidFill>
                  <a:srgbClr val="FEFEFE"/>
                </a:solidFill>
              </a:rPr>
              <a:t>Finding scores, filtering results</a:t>
            </a:r>
            <a:endParaRPr sz="1800">
              <a:solidFill>
                <a:srgbClr val="FEFEFE"/>
              </a:solidFill>
            </a:endParaRPr>
          </a:p>
          <a:p>
            <a:pPr indent="0" lvl="0" marL="0" rtl="0" algn="l">
              <a:spcBef>
                <a:spcPts val="800"/>
              </a:spcBef>
              <a:spcAft>
                <a:spcPts val="0"/>
              </a:spcAft>
              <a:buNone/>
            </a:pPr>
            <a:r>
              <a:t/>
            </a:r>
            <a:endParaRPr sz="1800">
              <a:solidFill>
                <a:srgbClr val="FEFEFE"/>
              </a:solidFill>
            </a:endParaRPr>
          </a:p>
          <a:p>
            <a:pPr indent="0" lvl="0" marL="0" rtl="0" algn="l">
              <a:spcBef>
                <a:spcPts val="0"/>
              </a:spcBef>
              <a:spcAft>
                <a:spcPts val="1200"/>
              </a:spcAft>
              <a:buNone/>
            </a:pPr>
            <a:r>
              <a:t/>
            </a:r>
            <a:endParaRPr>
              <a:solidFill>
                <a:srgbClr val="FEFEFE"/>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graphicFrame>
        <p:nvGraphicFramePr>
          <p:cNvPr id="385" name="Google Shape;385;p54"/>
          <p:cNvGraphicFramePr/>
          <p:nvPr/>
        </p:nvGraphicFramePr>
        <p:xfrm>
          <a:off x="2178000" y="230075"/>
          <a:ext cx="3000000" cy="3000000"/>
        </p:xfrm>
        <a:graphic>
          <a:graphicData uri="http://schemas.openxmlformats.org/drawingml/2006/table">
            <a:tbl>
              <a:tblPr>
                <a:noFill/>
                <a:tableStyleId>{46543DE9-6466-4701-8E15-5FA0A01FE7F0}</a:tableStyleId>
              </a:tblPr>
              <a:tblGrid>
                <a:gridCol w="6613000"/>
              </a:tblGrid>
              <a:tr h="1274050">
                <a:tc>
                  <a:txBody>
                    <a:bodyPr/>
                    <a:lstStyle/>
                    <a:p>
                      <a:pPr indent="0" lvl="0" marL="0" rtl="0" algn="l">
                        <a:spcBef>
                          <a:spcPts val="0"/>
                        </a:spcBef>
                        <a:spcAft>
                          <a:spcPts val="0"/>
                        </a:spcAft>
                        <a:buClr>
                          <a:srgbClr val="FEFEFE"/>
                        </a:buClr>
                        <a:buSzPts val="2400"/>
                        <a:buFont typeface="Century Gothic"/>
                        <a:buNone/>
                      </a:pPr>
                      <a:r>
                        <a:rPr b="1" lang="en">
                          <a:solidFill>
                            <a:schemeClr val="accent3"/>
                          </a:solidFill>
                          <a:uFill>
                            <a:noFill/>
                          </a:uFill>
                          <a:hlinkClick r:id="rId3">
                            <a:extLst>
                              <a:ext uri="{A12FA001-AC4F-418D-AE19-62706E023703}">
                                <ahyp:hlinkClr val="tx"/>
                              </a:ext>
                            </a:extLst>
                          </a:hlinkClick>
                        </a:rPr>
                        <a:t>Dr. Jami Lercher’s Major Works List</a:t>
                      </a:r>
                      <a:r>
                        <a:rPr b="1" lang="en">
                          <a:solidFill>
                            <a:schemeClr val="accent3"/>
                          </a:solidFill>
                        </a:rPr>
                        <a:t>:</a:t>
                      </a:r>
                      <a:endParaRPr b="1">
                        <a:solidFill>
                          <a:schemeClr val="accent3"/>
                        </a:solidFill>
                      </a:endParaRPr>
                    </a:p>
                    <a:p>
                      <a:pPr indent="0" lvl="0" marL="0" rtl="0" algn="l">
                        <a:lnSpc>
                          <a:spcPct val="115000"/>
                        </a:lnSpc>
                        <a:spcBef>
                          <a:spcPts val="800"/>
                        </a:spcBef>
                        <a:spcAft>
                          <a:spcPts val="0"/>
                        </a:spcAft>
                        <a:buNone/>
                      </a:pPr>
                      <a:r>
                        <a:rPr i="1" lang="en">
                          <a:solidFill>
                            <a:schemeClr val="accent3"/>
                          </a:solidFill>
                        </a:rPr>
                        <a:t>Includes voicing, instrumentation, timing, nationality and dates of composer. Includes publisher link.</a:t>
                      </a:r>
                      <a:endParaRPr i="1">
                        <a:solidFill>
                          <a:schemeClr val="accent3"/>
                        </a:solidFill>
                      </a:endParaRPr>
                    </a:p>
                  </a:txBody>
                  <a:tcPr marT="91425" marB="91425" marR="91425" marL="91425"/>
                </a:tc>
              </a:tr>
              <a:tr h="1549975">
                <a:tc>
                  <a:txBody>
                    <a:bodyPr/>
                    <a:lstStyle/>
                    <a:p>
                      <a:pPr indent="0" lvl="0" marL="0" rtl="0" algn="l">
                        <a:spcBef>
                          <a:spcPts val="0"/>
                        </a:spcBef>
                        <a:spcAft>
                          <a:spcPts val="0"/>
                        </a:spcAft>
                        <a:buClr>
                          <a:srgbClr val="FEFEFE"/>
                        </a:buClr>
                        <a:buSzPts val="2400"/>
                        <a:buFont typeface="Century Gothic"/>
                        <a:buNone/>
                      </a:pPr>
                      <a:r>
                        <a:rPr b="1" lang="en">
                          <a:solidFill>
                            <a:schemeClr val="accent3"/>
                          </a:solidFill>
                          <a:uFill>
                            <a:noFill/>
                          </a:uFill>
                          <a:hlinkClick r:id="rId4">
                            <a:extLst>
                              <a:ext uri="{A12FA001-AC4F-418D-AE19-62706E023703}">
                                <ahyp:hlinkClr val="tx"/>
                              </a:ext>
                            </a:extLst>
                          </a:hlinkClick>
                        </a:rPr>
                        <a:t>Orange County Women’s Chorus</a:t>
                      </a:r>
                      <a:r>
                        <a:rPr b="1" lang="en">
                          <a:solidFill>
                            <a:schemeClr val="accent3"/>
                          </a:solidFill>
                        </a:rPr>
                        <a:t> Women Composer’s Database:</a:t>
                      </a:r>
                      <a:endParaRPr b="1">
                        <a:solidFill>
                          <a:schemeClr val="accent3"/>
                        </a:solidFill>
                      </a:endParaRPr>
                    </a:p>
                    <a:p>
                      <a:pPr indent="0" lvl="0" marL="0" rtl="0" algn="l">
                        <a:lnSpc>
                          <a:spcPct val="115000"/>
                        </a:lnSpc>
                        <a:spcBef>
                          <a:spcPts val="800"/>
                        </a:spcBef>
                        <a:spcAft>
                          <a:spcPts val="0"/>
                        </a:spcAft>
                        <a:buNone/>
                      </a:pPr>
                      <a:r>
                        <a:rPr i="1" lang="en">
                          <a:solidFill>
                            <a:schemeClr val="accent3"/>
                          </a:solidFill>
                        </a:rPr>
                        <a:t>Compiled by Magen Solomon and Eliza Rubenstein. Searchable</a:t>
                      </a:r>
                      <a:r>
                        <a:rPr b="1" i="1" lang="en">
                          <a:solidFill>
                            <a:schemeClr val="accent3"/>
                          </a:solidFill>
                        </a:rPr>
                        <a:t> </a:t>
                      </a:r>
                      <a:r>
                        <a:rPr i="1" lang="en">
                          <a:solidFill>
                            <a:schemeClr val="accent3"/>
                          </a:solidFill>
                        </a:rPr>
                        <a:t>by difficulty, timing, voicing, nationality/dates of composer, with composer website links</a:t>
                      </a:r>
                      <a:endParaRPr i="1">
                        <a:solidFill>
                          <a:schemeClr val="accent3"/>
                        </a:solidFill>
                        <a:highlight>
                          <a:srgbClr val="FFFFFF"/>
                        </a:highlight>
                      </a:endParaRPr>
                    </a:p>
                  </a:txBody>
                  <a:tcPr marT="91425" marB="91425" marR="91425" marL="91425">
                    <a:lnB cap="flat" cmpd="sng" w="9525">
                      <a:solidFill>
                        <a:srgbClr val="9E9E9E"/>
                      </a:solidFill>
                      <a:prstDash val="solid"/>
                      <a:round/>
                      <a:headEnd len="sm" w="sm" type="none"/>
                      <a:tailEnd len="sm" w="sm" type="none"/>
                    </a:lnB>
                  </a:tcPr>
                </a:tc>
              </a:tr>
              <a:tr h="1709900">
                <a:tc>
                  <a:txBody>
                    <a:bodyPr/>
                    <a:lstStyle/>
                    <a:p>
                      <a:pPr indent="0" lvl="0" marL="0" rtl="0" algn="l">
                        <a:spcBef>
                          <a:spcPts val="0"/>
                        </a:spcBef>
                        <a:spcAft>
                          <a:spcPts val="0"/>
                        </a:spcAft>
                        <a:buNone/>
                      </a:pPr>
                      <a:r>
                        <a:rPr b="1" lang="en">
                          <a:solidFill>
                            <a:schemeClr val="accent3"/>
                          </a:solidFill>
                        </a:rPr>
                        <a:t>Musica.org</a:t>
                      </a:r>
                      <a:r>
                        <a:rPr b="1" lang="en">
                          <a:solidFill>
                            <a:schemeClr val="accent3"/>
                          </a:solidFill>
                        </a:rPr>
                        <a:t>:</a:t>
                      </a:r>
                      <a:r>
                        <a:rPr lang="en">
                          <a:solidFill>
                            <a:schemeClr val="accent3"/>
                          </a:solidFill>
                        </a:rPr>
                        <a:t> </a:t>
                      </a:r>
                      <a:endParaRPr>
                        <a:solidFill>
                          <a:schemeClr val="accent3"/>
                        </a:solidFill>
                      </a:endParaRPr>
                    </a:p>
                    <a:p>
                      <a:pPr indent="0" lvl="0" marL="0" rtl="0" algn="l">
                        <a:lnSpc>
                          <a:spcPct val="115000"/>
                        </a:lnSpc>
                        <a:spcBef>
                          <a:spcPts val="800"/>
                        </a:spcBef>
                        <a:spcAft>
                          <a:spcPts val="0"/>
                        </a:spcAft>
                        <a:buNone/>
                      </a:pPr>
                      <a:r>
                        <a:rPr i="1" lang="en">
                          <a:solidFill>
                            <a:schemeClr val="accent3"/>
                          </a:solidFill>
                        </a:rPr>
                        <a:t>Highly searchable by multiple variables including gender.  Choose “Composer” and add “F” for female/women composers. Records vary in the amount of information available.</a:t>
                      </a:r>
                      <a:endParaRPr i="1">
                        <a:solidFill>
                          <a:schemeClr val="accent3"/>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pic>
        <p:nvPicPr>
          <p:cNvPr id="386" name="Google Shape;386;p54">
            <a:hlinkClick r:id="rId5"/>
          </p:cNvPr>
          <p:cNvPicPr preferRelativeResize="0"/>
          <p:nvPr/>
        </p:nvPicPr>
        <p:blipFill rotWithShape="1">
          <a:blip r:embed="rId6">
            <a:alphaModFix/>
          </a:blip>
          <a:srcRect b="0" l="0" r="0" t="0"/>
          <a:stretch/>
        </p:blipFill>
        <p:spPr>
          <a:xfrm>
            <a:off x="487062" y="298850"/>
            <a:ext cx="1139325" cy="1092500"/>
          </a:xfrm>
          <a:prstGeom prst="rect">
            <a:avLst/>
          </a:prstGeom>
          <a:noFill/>
          <a:ln>
            <a:noFill/>
          </a:ln>
        </p:spPr>
      </p:pic>
      <p:pic>
        <p:nvPicPr>
          <p:cNvPr id="387" name="Google Shape;387;p54">
            <a:hlinkClick r:id="rId7"/>
          </p:cNvPr>
          <p:cNvPicPr preferRelativeResize="0"/>
          <p:nvPr/>
        </p:nvPicPr>
        <p:blipFill rotWithShape="1">
          <a:blip r:embed="rId8">
            <a:alphaModFix/>
          </a:blip>
          <a:srcRect b="0" l="0" r="0" t="0"/>
          <a:stretch/>
        </p:blipFill>
        <p:spPr>
          <a:xfrm>
            <a:off x="225861" y="1692898"/>
            <a:ext cx="1773425" cy="1040175"/>
          </a:xfrm>
          <a:prstGeom prst="rect">
            <a:avLst/>
          </a:prstGeom>
          <a:noFill/>
          <a:ln>
            <a:noFill/>
          </a:ln>
        </p:spPr>
      </p:pic>
      <p:pic>
        <p:nvPicPr>
          <p:cNvPr id="388" name="Google Shape;388;p54">
            <a:hlinkClick r:id="rId9"/>
          </p:cNvPr>
          <p:cNvPicPr preferRelativeResize="0"/>
          <p:nvPr/>
        </p:nvPicPr>
        <p:blipFill rotWithShape="1">
          <a:blip r:embed="rId10">
            <a:alphaModFix/>
          </a:blip>
          <a:srcRect b="0" l="0" r="0" t="0"/>
          <a:stretch/>
        </p:blipFill>
        <p:spPr>
          <a:xfrm>
            <a:off x="223680" y="3338250"/>
            <a:ext cx="1666070" cy="1092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Mirrors and Windows</a:t>
            </a:r>
            <a:endParaRPr/>
          </a:p>
        </p:txBody>
      </p:sp>
      <p:sp>
        <p:nvSpPr>
          <p:cNvPr id="99" name="Google Shape;99;p19"/>
          <p:cNvSpPr txBox="1"/>
          <p:nvPr>
            <p:ph idx="1" type="body"/>
          </p:nvPr>
        </p:nvSpPr>
        <p:spPr>
          <a:xfrm>
            <a:off x="350084" y="4685528"/>
            <a:ext cx="5683500" cy="496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000" u="sng">
                <a:solidFill>
                  <a:schemeClr val="dk2"/>
                </a:solidFill>
                <a:hlinkClick r:id="rId3">
                  <a:extLst>
                    <a:ext uri="{A12FA001-AC4F-418D-AE19-62706E023703}">
                      <ahyp:hlinkClr val="tx"/>
                    </a:ext>
                  </a:extLst>
                </a:hlinkClick>
              </a:rPr>
              <a:t>Installation View of “The Modern Window”: Firelei Baez Photo by John Wronn</a:t>
            </a:r>
            <a:endParaRPr sz="1000">
              <a:solidFill>
                <a:schemeClr val="dk2"/>
              </a:solidFill>
            </a:endParaRPr>
          </a:p>
        </p:txBody>
      </p:sp>
      <p:pic>
        <p:nvPicPr>
          <p:cNvPr id="100" name="Google Shape;100;p19"/>
          <p:cNvPicPr preferRelativeResize="0"/>
          <p:nvPr/>
        </p:nvPicPr>
        <p:blipFill>
          <a:blip r:embed="rId4">
            <a:alphaModFix/>
          </a:blip>
          <a:stretch>
            <a:fillRect/>
          </a:stretch>
        </p:blipFill>
        <p:spPr>
          <a:xfrm>
            <a:off x="411723" y="2194025"/>
            <a:ext cx="5115326" cy="2458950"/>
          </a:xfrm>
          <a:prstGeom prst="rect">
            <a:avLst/>
          </a:prstGeom>
          <a:noFill/>
          <a:ln>
            <a:noFill/>
          </a:ln>
        </p:spPr>
      </p:pic>
      <p:sp>
        <p:nvSpPr>
          <p:cNvPr id="101" name="Google Shape;101;p19"/>
          <p:cNvSpPr txBox="1"/>
          <p:nvPr/>
        </p:nvSpPr>
        <p:spPr>
          <a:xfrm>
            <a:off x="5703925" y="1136378"/>
            <a:ext cx="3276000" cy="3837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100"/>
              </a:spcBef>
              <a:spcAft>
                <a:spcPts val="0"/>
              </a:spcAft>
              <a:buNone/>
            </a:pPr>
            <a:r>
              <a:rPr lang="en" sz="1250"/>
              <a:t>“Imagine the neglect of a curriculum which teaches a female student to look always through the window at the art done by others while ignoring the art of the quilt made by her own grandmother which is reflected in the mirror of her very own bedroom.</a:t>
            </a:r>
            <a:endParaRPr sz="1250"/>
          </a:p>
          <a:p>
            <a:pPr indent="0" lvl="0" marL="0" rtl="0" algn="l">
              <a:lnSpc>
                <a:spcPct val="115000"/>
              </a:lnSpc>
              <a:spcBef>
                <a:spcPts val="1100"/>
              </a:spcBef>
              <a:spcAft>
                <a:spcPts val="1100"/>
              </a:spcAft>
              <a:buNone/>
            </a:pPr>
            <a:r>
              <a:rPr lang="en" sz="1250"/>
              <a:t>By now it should be obvious that some of the "missing" great women artists were making quilts. But, if what is close to home and reflected in your own mirror is excluded from the very definition of art, your gaze will only see "the windowed half" of art history.  Such an education will be unbalanced, incomplete and inaccurate — though pretending to be otherwise.” - </a:t>
            </a:r>
            <a:r>
              <a:rPr lang="en" sz="1250" u="sng">
                <a:solidFill>
                  <a:schemeClr val="dk2"/>
                </a:solidFill>
                <a:hlinkClick r:id="rId5">
                  <a:extLst>
                    <a:ext uri="{A12FA001-AC4F-418D-AE19-62706E023703}">
                      <ahyp:hlinkClr val="tx"/>
                    </a:ext>
                  </a:extLst>
                </a:hlinkClick>
              </a:rPr>
              <a:t>Styles, 2013</a:t>
            </a:r>
            <a:endParaRPr sz="1250">
              <a:solidFill>
                <a:schemeClr val="dk2"/>
              </a:solidFill>
            </a:endParaRPr>
          </a:p>
        </p:txBody>
      </p:sp>
      <p:sp>
        <p:nvSpPr>
          <p:cNvPr id="102" name="Google Shape;102;p19"/>
          <p:cNvSpPr txBox="1"/>
          <p:nvPr/>
        </p:nvSpPr>
        <p:spPr>
          <a:xfrm>
            <a:off x="403250" y="1136375"/>
            <a:ext cx="5115300" cy="872700"/>
          </a:xfrm>
          <a:prstGeom prst="rect">
            <a:avLst/>
          </a:prstGeom>
          <a:solidFill>
            <a:schemeClr val="lt2"/>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550">
                <a:latin typeface="Proxima Nova"/>
                <a:ea typeface="Proxima Nova"/>
                <a:cs typeface="Proxima Nova"/>
                <a:sym typeface="Proxima Nova"/>
              </a:rPr>
              <a:t>Guiding Question:</a:t>
            </a:r>
            <a:br>
              <a:rPr lang="en" sz="1550">
                <a:latin typeface="Proxima Nova"/>
                <a:ea typeface="Proxima Nova"/>
                <a:cs typeface="Proxima Nova"/>
                <a:sym typeface="Proxima Nova"/>
              </a:rPr>
            </a:br>
            <a:r>
              <a:rPr lang="en" sz="1250">
                <a:latin typeface="Proxima Nova"/>
                <a:ea typeface="Proxima Nova"/>
                <a:cs typeface="Proxima Nova"/>
                <a:sym typeface="Proxima Nova"/>
              </a:rPr>
              <a:t>What windows and mirrors are we as a larger choral community building for our students, performers, and audience communities?</a:t>
            </a:r>
            <a:endParaRPr sz="1250">
              <a:latin typeface="Proxima Nova"/>
              <a:ea typeface="Proxima Nova"/>
              <a:cs typeface="Proxima Nova"/>
              <a:sym typeface="Proxima Nova"/>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55"/>
          <p:cNvSpPr txBox="1"/>
          <p:nvPr>
            <p:ph type="title"/>
          </p:nvPr>
        </p:nvSpPr>
        <p:spPr>
          <a:xfrm>
            <a:off x="510450" y="2057400"/>
            <a:ext cx="8123100" cy="7788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sz="4800">
                <a:solidFill>
                  <a:srgbClr val="FEFEFE"/>
                </a:solidFill>
              </a:rPr>
              <a:t>Institute for Composer Diversity’s Choral Database</a:t>
            </a:r>
            <a:endParaRPr>
              <a:solidFill>
                <a:srgbClr val="FEFEFE"/>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56"/>
          <p:cNvSpPr txBox="1"/>
          <p:nvPr>
            <p:ph type="title"/>
          </p:nvPr>
        </p:nvSpPr>
        <p:spPr>
          <a:xfrm>
            <a:off x="447550" y="164350"/>
            <a:ext cx="8404800" cy="2842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en" sz="2400"/>
              <a:t>Search ICD: </a:t>
            </a:r>
            <a:r>
              <a:rPr lang="en" sz="1800">
                <a:uFill>
                  <a:noFill/>
                </a:uFill>
                <a:hlinkClick r:id="rId3"/>
              </a:rPr>
              <a:t>www.composerdiversity.com/choral-database</a:t>
            </a:r>
            <a:br>
              <a:rPr lang="en" sz="2400"/>
            </a:br>
            <a:endParaRPr sz="1800"/>
          </a:p>
          <a:p>
            <a:pPr indent="0" lvl="0" marL="0" rtl="0" algn="l">
              <a:spcBef>
                <a:spcPts val="0"/>
              </a:spcBef>
              <a:spcAft>
                <a:spcPts val="0"/>
              </a:spcAft>
              <a:buSzPts val="990"/>
              <a:buNone/>
            </a:pPr>
            <a:r>
              <a:rPr lang="en" sz="2400"/>
              <a:t>Get Involved:</a:t>
            </a:r>
            <a:r>
              <a:rPr lang="en" sz="1800"/>
              <a:t> </a:t>
            </a:r>
            <a:r>
              <a:rPr lang="en" sz="1800">
                <a:uFill>
                  <a:noFill/>
                </a:uFill>
                <a:hlinkClick r:id="rId4"/>
              </a:rPr>
              <a:t>https://www.composerdiversity.com/get-involved</a:t>
            </a:r>
            <a:endParaRPr sz="1800"/>
          </a:p>
          <a:p>
            <a:pPr indent="0" lvl="0" marL="0" rtl="0" algn="l">
              <a:spcBef>
                <a:spcPts val="0"/>
              </a:spcBef>
              <a:spcAft>
                <a:spcPts val="0"/>
              </a:spcAft>
              <a:buSzPts val="990"/>
              <a:buNone/>
            </a:pPr>
            <a:r>
              <a:t/>
            </a:r>
            <a:endParaRPr sz="1800"/>
          </a:p>
          <a:p>
            <a:pPr indent="0" lvl="0" marL="0" rtl="0" algn="l">
              <a:spcBef>
                <a:spcPts val="0"/>
              </a:spcBef>
              <a:spcAft>
                <a:spcPts val="0"/>
              </a:spcAft>
              <a:buSzPts val="990"/>
              <a:buNone/>
            </a:pPr>
            <a:r>
              <a:rPr lang="en" sz="2400"/>
              <a:t>Composer Sign Up: </a:t>
            </a:r>
            <a:r>
              <a:rPr lang="en" sz="1800">
                <a:uFill>
                  <a:noFill/>
                </a:uFill>
                <a:hlinkClick r:id="rId5"/>
              </a:rPr>
              <a:t>https://www.composerdiversity.com/composer-database-submission-form</a:t>
            </a:r>
            <a:endParaRPr sz="1800"/>
          </a:p>
          <a:p>
            <a:pPr indent="0" lvl="0" marL="0" rtl="0" algn="l">
              <a:spcBef>
                <a:spcPts val="0"/>
              </a:spcBef>
              <a:spcAft>
                <a:spcPts val="0"/>
              </a:spcAft>
              <a:buSzPts val="990"/>
              <a:buNone/>
            </a:pPr>
            <a:r>
              <a:t/>
            </a:r>
            <a:endParaRPr sz="1800"/>
          </a:p>
          <a:p>
            <a:pPr indent="0" lvl="0" marL="0" rtl="0" algn="l">
              <a:spcBef>
                <a:spcPts val="0"/>
              </a:spcBef>
              <a:spcAft>
                <a:spcPts val="0"/>
              </a:spcAft>
              <a:buSzPts val="990"/>
              <a:buNone/>
            </a:pPr>
            <a:r>
              <a:rPr lang="en" sz="2400"/>
              <a:t>Contact us:</a:t>
            </a:r>
            <a:r>
              <a:rPr lang="en" sz="1800"/>
              <a:t> c</a:t>
            </a:r>
            <a:r>
              <a:rPr lang="en" sz="1800">
                <a:uFill>
                  <a:noFill/>
                </a:uFill>
                <a:hlinkClick r:id="rId6"/>
              </a:rPr>
              <a:t>horal@composerdiversity.com</a:t>
            </a:r>
            <a:endParaRPr sz="2400"/>
          </a:p>
        </p:txBody>
      </p:sp>
      <p:pic>
        <p:nvPicPr>
          <p:cNvPr id="399" name="Google Shape;399;p56"/>
          <p:cNvPicPr preferRelativeResize="0"/>
          <p:nvPr/>
        </p:nvPicPr>
        <p:blipFill>
          <a:blip r:embed="rId7">
            <a:alphaModFix/>
          </a:blip>
          <a:stretch>
            <a:fillRect/>
          </a:stretch>
        </p:blipFill>
        <p:spPr>
          <a:xfrm>
            <a:off x="7431446" y="3143800"/>
            <a:ext cx="1420975" cy="1404850"/>
          </a:xfrm>
          <a:prstGeom prst="rect">
            <a:avLst/>
          </a:prstGeom>
          <a:noFill/>
          <a:ln>
            <a:noFill/>
          </a:ln>
        </p:spPr>
      </p:pic>
      <p:sp>
        <p:nvSpPr>
          <p:cNvPr id="400" name="Google Shape;400;p56"/>
          <p:cNvSpPr txBox="1"/>
          <p:nvPr/>
        </p:nvSpPr>
        <p:spPr>
          <a:xfrm>
            <a:off x="447550" y="3741750"/>
            <a:ext cx="6893100" cy="861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2200">
                <a:solidFill>
                  <a:schemeClr val="lt1"/>
                </a:solidFill>
                <a:latin typeface="Proxima Nova"/>
                <a:ea typeface="Proxima Nova"/>
                <a:cs typeface="Proxima Nova"/>
                <a:sym typeface="Proxima Nova"/>
              </a:rPr>
              <a:t>This presentation and live links can be found at</a:t>
            </a:r>
            <a:r>
              <a:rPr lang="en" sz="2200">
                <a:solidFill>
                  <a:schemeClr val="lt1"/>
                </a:solidFill>
                <a:latin typeface="Proxima Nova"/>
                <a:ea typeface="Proxima Nova"/>
                <a:cs typeface="Proxima Nova"/>
                <a:sym typeface="Proxima Nova"/>
              </a:rPr>
              <a:t>: </a:t>
            </a:r>
            <a:r>
              <a:rPr lang="en" sz="2200">
                <a:solidFill>
                  <a:schemeClr val="lt1"/>
                </a:solidFill>
                <a:uFill>
                  <a:noFill/>
                </a:uFill>
                <a:latin typeface="Proxima Nova"/>
                <a:ea typeface="Proxima Nova"/>
                <a:cs typeface="Proxima Nova"/>
                <a:sym typeface="Proxima Nova"/>
                <a:hlinkClick r:id="rId8">
                  <a:extLst>
                    <a:ext uri="{A12FA001-AC4F-418D-AE19-62706E023703}">
                      <ahyp:hlinkClr val="tx"/>
                    </a:ext>
                  </a:extLst>
                </a:hlinkClick>
              </a:rPr>
              <a:t>Choralmusicbywomen.wordpress.com</a:t>
            </a:r>
            <a:endParaRPr sz="2200">
              <a:solidFill>
                <a:schemeClr val="lt1"/>
              </a:solidFill>
              <a:latin typeface="Proxima Nova"/>
              <a:ea typeface="Proxima Nova"/>
              <a:cs typeface="Proxima Nova"/>
              <a:sym typeface="Proxima Nova"/>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pic>
        <p:nvPicPr>
          <p:cNvPr id="405" name="Google Shape;405;p57"/>
          <p:cNvPicPr preferRelativeResize="0"/>
          <p:nvPr/>
        </p:nvPicPr>
        <p:blipFill rotWithShape="1">
          <a:blip r:embed="rId3">
            <a:alphaModFix/>
          </a:blip>
          <a:srcRect b="0" l="0" r="0" t="0"/>
          <a:stretch/>
        </p:blipFill>
        <p:spPr>
          <a:xfrm>
            <a:off x="2148841" y="148591"/>
            <a:ext cx="4846319" cy="484631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Creating Common Ground</a:t>
            </a:r>
            <a:endParaRPr/>
          </a:p>
        </p:txBody>
      </p:sp>
      <p:sp>
        <p:nvSpPr>
          <p:cNvPr id="108" name="Google Shape;108;p20"/>
          <p:cNvSpPr txBox="1"/>
          <p:nvPr>
            <p:ph idx="1" type="body"/>
          </p:nvPr>
        </p:nvSpPr>
        <p:spPr>
          <a:xfrm>
            <a:off x="311700" y="1152475"/>
            <a:ext cx="4260300" cy="3416400"/>
          </a:xfrm>
          <a:prstGeom prst="rect">
            <a:avLst/>
          </a:prstGeom>
        </p:spPr>
        <p:txBody>
          <a:bodyPr anchorCtr="0" anchor="t" bIns="91425" lIns="91425" spcFirstLastPara="1" rIns="91425" wrap="square" tIns="91425">
            <a:normAutofit/>
          </a:bodyPr>
          <a:lstStyle/>
          <a:p>
            <a:pPr indent="-342900" lvl="0" marL="457200" rtl="0" algn="l">
              <a:lnSpc>
                <a:spcPct val="100000"/>
              </a:lnSpc>
              <a:spcBef>
                <a:spcPts val="0"/>
              </a:spcBef>
              <a:spcAft>
                <a:spcPts val="0"/>
              </a:spcAft>
              <a:buClr>
                <a:srgbClr val="000000"/>
              </a:buClr>
              <a:buSzPts val="1800"/>
              <a:buFont typeface="Arial"/>
              <a:buChar char="●"/>
            </a:pPr>
            <a:r>
              <a:rPr lang="en">
                <a:solidFill>
                  <a:srgbClr val="000000"/>
                </a:solidFill>
                <a:latin typeface="Arial"/>
                <a:ea typeface="Arial"/>
                <a:cs typeface="Arial"/>
                <a:sym typeface="Arial"/>
              </a:rPr>
              <a:t>This is an ongoing conversation</a:t>
            </a:r>
            <a:endParaRPr>
              <a:solidFill>
                <a:srgbClr val="000000"/>
              </a:solidFill>
              <a:latin typeface="Arial"/>
              <a:ea typeface="Arial"/>
              <a:cs typeface="Arial"/>
              <a:sym typeface="Arial"/>
            </a:endParaRPr>
          </a:p>
          <a:p>
            <a:pPr indent="-336550" lvl="0" marL="457200" rtl="0" algn="l">
              <a:lnSpc>
                <a:spcPct val="100000"/>
              </a:lnSpc>
              <a:spcBef>
                <a:spcPts val="0"/>
              </a:spcBef>
              <a:spcAft>
                <a:spcPts val="0"/>
              </a:spcAft>
              <a:buClr>
                <a:srgbClr val="000000"/>
              </a:buClr>
              <a:buSzPts val="1700"/>
              <a:buChar char="●"/>
            </a:pPr>
            <a:r>
              <a:rPr lang="en">
                <a:solidFill>
                  <a:srgbClr val="000000"/>
                </a:solidFill>
                <a:latin typeface="Arial"/>
                <a:ea typeface="Arial"/>
                <a:cs typeface="Arial"/>
                <a:sym typeface="Arial"/>
              </a:rPr>
              <a:t>Diversity in thought, culture, and traits are positive assets</a:t>
            </a:r>
            <a:endParaRPr>
              <a:solidFill>
                <a:srgbClr val="000000"/>
              </a:solidFill>
              <a:latin typeface="Arial"/>
              <a:ea typeface="Arial"/>
              <a:cs typeface="Arial"/>
              <a:sym typeface="Arial"/>
            </a:endParaRPr>
          </a:p>
          <a:p>
            <a:pPr indent="-336550" lvl="0" marL="457200" rtl="0" algn="l">
              <a:lnSpc>
                <a:spcPct val="100000"/>
              </a:lnSpc>
              <a:spcBef>
                <a:spcPts val="0"/>
              </a:spcBef>
              <a:spcAft>
                <a:spcPts val="0"/>
              </a:spcAft>
              <a:buClr>
                <a:srgbClr val="000000"/>
              </a:buClr>
              <a:buSzPts val="1700"/>
              <a:buChar char="●"/>
            </a:pPr>
            <a:r>
              <a:rPr lang="en">
                <a:solidFill>
                  <a:srgbClr val="000000"/>
                </a:solidFill>
                <a:latin typeface="Arial"/>
                <a:ea typeface="Arial"/>
                <a:cs typeface="Arial"/>
                <a:sym typeface="Arial"/>
              </a:rPr>
              <a:t>Diverse perspectives and voices provide richer experiences and broader contexts </a:t>
            </a:r>
            <a:endParaRPr>
              <a:solidFill>
                <a:srgbClr val="000000"/>
              </a:solidFill>
              <a:latin typeface="Arial"/>
              <a:ea typeface="Arial"/>
              <a:cs typeface="Arial"/>
              <a:sym typeface="Arial"/>
            </a:endParaRPr>
          </a:p>
          <a:p>
            <a:pPr indent="-342900" lvl="1" marL="914400" rtl="0" algn="l">
              <a:lnSpc>
                <a:spcPct val="100000"/>
              </a:lnSpc>
              <a:spcBef>
                <a:spcPts val="0"/>
              </a:spcBef>
              <a:spcAft>
                <a:spcPts val="0"/>
              </a:spcAft>
              <a:buClr>
                <a:srgbClr val="000000"/>
              </a:buClr>
              <a:buSzPts val="1800"/>
              <a:buFont typeface="Arial"/>
              <a:buChar char="○"/>
            </a:pPr>
            <a:r>
              <a:rPr lang="en" sz="1800">
                <a:solidFill>
                  <a:srgbClr val="000000"/>
                </a:solidFill>
                <a:latin typeface="Arial"/>
                <a:ea typeface="Arial"/>
                <a:cs typeface="Arial"/>
                <a:sym typeface="Arial"/>
              </a:rPr>
              <a:t>Students</a:t>
            </a:r>
            <a:endParaRPr sz="1800">
              <a:solidFill>
                <a:srgbClr val="000000"/>
              </a:solidFill>
              <a:latin typeface="Arial"/>
              <a:ea typeface="Arial"/>
              <a:cs typeface="Arial"/>
              <a:sym typeface="Arial"/>
            </a:endParaRPr>
          </a:p>
          <a:p>
            <a:pPr indent="-342900" lvl="1" marL="914400" rtl="0" algn="l">
              <a:lnSpc>
                <a:spcPct val="100000"/>
              </a:lnSpc>
              <a:spcBef>
                <a:spcPts val="0"/>
              </a:spcBef>
              <a:spcAft>
                <a:spcPts val="0"/>
              </a:spcAft>
              <a:buClr>
                <a:srgbClr val="000000"/>
              </a:buClr>
              <a:buSzPts val="1800"/>
              <a:buFont typeface="Arial"/>
              <a:buChar char="○"/>
            </a:pPr>
            <a:r>
              <a:rPr lang="en" sz="1800">
                <a:solidFill>
                  <a:srgbClr val="000000"/>
                </a:solidFill>
                <a:latin typeface="Arial"/>
                <a:ea typeface="Arial"/>
                <a:cs typeface="Arial"/>
                <a:sym typeface="Arial"/>
              </a:rPr>
              <a:t>Self</a:t>
            </a:r>
            <a:endParaRPr sz="1800">
              <a:solidFill>
                <a:srgbClr val="000000"/>
              </a:solidFill>
              <a:latin typeface="Arial"/>
              <a:ea typeface="Arial"/>
              <a:cs typeface="Arial"/>
              <a:sym typeface="Arial"/>
            </a:endParaRPr>
          </a:p>
          <a:p>
            <a:pPr indent="-342900" lvl="1" marL="914400" rtl="0" algn="l">
              <a:lnSpc>
                <a:spcPct val="100000"/>
              </a:lnSpc>
              <a:spcBef>
                <a:spcPts val="0"/>
              </a:spcBef>
              <a:spcAft>
                <a:spcPts val="0"/>
              </a:spcAft>
              <a:buClr>
                <a:srgbClr val="000000"/>
              </a:buClr>
              <a:buSzPts val="1800"/>
              <a:buFont typeface="Arial"/>
              <a:buChar char="○"/>
            </a:pPr>
            <a:r>
              <a:rPr lang="en" sz="1800">
                <a:solidFill>
                  <a:srgbClr val="000000"/>
                </a:solidFill>
                <a:latin typeface="Arial"/>
                <a:ea typeface="Arial"/>
                <a:cs typeface="Arial"/>
                <a:sym typeface="Arial"/>
              </a:rPr>
              <a:t>Audiences</a:t>
            </a:r>
            <a:endParaRPr sz="1800">
              <a:solidFill>
                <a:srgbClr val="000000"/>
              </a:solidFill>
              <a:latin typeface="Arial"/>
              <a:ea typeface="Arial"/>
              <a:cs typeface="Arial"/>
              <a:sym typeface="Arial"/>
            </a:endParaRPr>
          </a:p>
          <a:p>
            <a:pPr indent="0" lvl="0" marL="457200" rtl="0" algn="l">
              <a:lnSpc>
                <a:spcPct val="100000"/>
              </a:lnSpc>
              <a:spcBef>
                <a:spcPts val="0"/>
              </a:spcBef>
              <a:spcAft>
                <a:spcPts val="0"/>
              </a:spcAft>
              <a:buNone/>
            </a:pPr>
            <a:r>
              <a:t/>
            </a:r>
            <a:endParaRPr b="1">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b="1">
              <a:solidFill>
                <a:srgbClr val="000000"/>
              </a:solidFill>
              <a:latin typeface="Arial"/>
              <a:ea typeface="Arial"/>
              <a:cs typeface="Arial"/>
              <a:sym typeface="Arial"/>
            </a:endParaRPr>
          </a:p>
        </p:txBody>
      </p:sp>
      <p:pic>
        <p:nvPicPr>
          <p:cNvPr id="109" name="Google Shape;109;p20"/>
          <p:cNvPicPr preferRelativeResize="0"/>
          <p:nvPr/>
        </p:nvPicPr>
        <p:blipFill>
          <a:blip r:embed="rId3">
            <a:alphaModFix/>
          </a:blip>
          <a:stretch>
            <a:fillRect/>
          </a:stretch>
        </p:blipFill>
        <p:spPr>
          <a:xfrm>
            <a:off x="4702100" y="445025"/>
            <a:ext cx="4130200" cy="3784826"/>
          </a:xfrm>
          <a:prstGeom prst="rect">
            <a:avLst/>
          </a:prstGeom>
          <a:noFill/>
          <a:ln>
            <a:noFill/>
          </a:ln>
        </p:spPr>
      </p:pic>
      <p:sp>
        <p:nvSpPr>
          <p:cNvPr id="110" name="Google Shape;110;p20"/>
          <p:cNvSpPr txBox="1"/>
          <p:nvPr/>
        </p:nvSpPr>
        <p:spPr>
          <a:xfrm>
            <a:off x="4760000" y="4376475"/>
            <a:ext cx="4004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latin typeface="Proxima Nova"/>
                <a:ea typeface="Proxima Nova"/>
                <a:cs typeface="Proxima Nova"/>
                <a:sym typeface="Proxima Nova"/>
                <a:hlinkClick r:id="rId4"/>
              </a:rPr>
              <a:t>Jazz-Hot [Quilt] Gwendolyn A. Magee (1943-2011)</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1"/>
          <p:cNvSpPr txBox="1"/>
          <p:nvPr>
            <p:ph idx="1" type="body"/>
          </p:nvPr>
        </p:nvSpPr>
        <p:spPr>
          <a:xfrm>
            <a:off x="311700" y="442650"/>
            <a:ext cx="8520600" cy="4417500"/>
          </a:xfrm>
          <a:prstGeom prst="rect">
            <a:avLst/>
          </a:prstGeom>
        </p:spPr>
        <p:txBody>
          <a:bodyPr anchorCtr="0" anchor="t" bIns="91425" lIns="91425" spcFirstLastPara="1" rIns="91425" wrap="square" tIns="91425">
            <a:normAutofit fontScale="92500" lnSpcReduction="10000"/>
          </a:bodyPr>
          <a:lstStyle/>
          <a:p>
            <a:pPr indent="0" lvl="0" marL="0" rtl="0" algn="l">
              <a:spcBef>
                <a:spcPts val="0"/>
              </a:spcBef>
              <a:spcAft>
                <a:spcPts val="0"/>
              </a:spcAft>
              <a:buNone/>
            </a:pPr>
            <a:r>
              <a:rPr lang="en" sz="2750">
                <a:solidFill>
                  <a:srgbClr val="000000"/>
                </a:solidFill>
              </a:rPr>
              <a:t>Determining Gender</a:t>
            </a:r>
            <a:endParaRPr sz="2750">
              <a:solidFill>
                <a:srgbClr val="000000"/>
              </a:solidFill>
            </a:endParaRPr>
          </a:p>
          <a:p>
            <a:pPr indent="-334327" lvl="0" marL="457200" rtl="0" algn="l">
              <a:spcBef>
                <a:spcPts val="1000"/>
              </a:spcBef>
              <a:spcAft>
                <a:spcPts val="0"/>
              </a:spcAft>
              <a:buClr>
                <a:srgbClr val="000000"/>
              </a:buClr>
              <a:buSzPct val="100000"/>
              <a:buChar char="●"/>
            </a:pPr>
            <a:r>
              <a:rPr lang="en">
                <a:solidFill>
                  <a:srgbClr val="000000"/>
                </a:solidFill>
              </a:rPr>
              <a:t>Website and online resource analysis for pronoun use</a:t>
            </a:r>
            <a:endParaRPr>
              <a:solidFill>
                <a:srgbClr val="000000"/>
              </a:solidFill>
            </a:endParaRPr>
          </a:p>
          <a:p>
            <a:pPr indent="-334327" lvl="0" marL="457200" rtl="0" algn="l">
              <a:spcBef>
                <a:spcPts val="0"/>
              </a:spcBef>
              <a:spcAft>
                <a:spcPts val="0"/>
              </a:spcAft>
              <a:buClr>
                <a:srgbClr val="000000"/>
              </a:buClr>
              <a:buSzPct val="144000"/>
              <a:buChar char="●"/>
            </a:pPr>
            <a:r>
              <a:rPr lang="en">
                <a:solidFill>
                  <a:srgbClr val="000000"/>
                </a:solidFill>
              </a:rPr>
              <a:t>Priority given to personal websites, professional bios, ICD composer-submitted bios</a:t>
            </a:r>
            <a:endParaRPr sz="1250">
              <a:solidFill>
                <a:srgbClr val="000000"/>
              </a:solidFill>
            </a:endParaRPr>
          </a:p>
          <a:p>
            <a:pPr indent="0" lvl="0" marL="457200" rtl="0" algn="l">
              <a:spcBef>
                <a:spcPts val="1000"/>
              </a:spcBef>
              <a:spcAft>
                <a:spcPts val="0"/>
              </a:spcAft>
              <a:buNone/>
            </a:pPr>
            <a:r>
              <a:t/>
            </a:r>
            <a:endParaRPr sz="1250">
              <a:solidFill>
                <a:srgbClr val="000000"/>
              </a:solidFill>
            </a:endParaRPr>
          </a:p>
          <a:p>
            <a:pPr indent="0" lvl="0" marL="0" rtl="0" algn="l">
              <a:lnSpc>
                <a:spcPct val="100000"/>
              </a:lnSpc>
              <a:spcBef>
                <a:spcPts val="1000"/>
              </a:spcBef>
              <a:spcAft>
                <a:spcPts val="0"/>
              </a:spcAft>
              <a:buNone/>
            </a:pPr>
            <a:r>
              <a:rPr lang="en" sz="2800">
                <a:solidFill>
                  <a:srgbClr val="000000"/>
                </a:solidFill>
              </a:rPr>
              <a:t>Defining Gender</a:t>
            </a:r>
            <a:endParaRPr sz="2800">
              <a:solidFill>
                <a:srgbClr val="000000"/>
              </a:solidFill>
            </a:endParaRPr>
          </a:p>
          <a:p>
            <a:pPr indent="-334327" lvl="0" marL="457200" rtl="0" algn="l">
              <a:spcBef>
                <a:spcPts val="1000"/>
              </a:spcBef>
              <a:spcAft>
                <a:spcPts val="0"/>
              </a:spcAft>
              <a:buClr>
                <a:srgbClr val="000000"/>
              </a:buClr>
              <a:buSzPct val="102857"/>
              <a:buChar char="●"/>
            </a:pPr>
            <a:r>
              <a:rPr lang="en" sz="1750">
                <a:solidFill>
                  <a:srgbClr val="000000"/>
                </a:solidFill>
              </a:rPr>
              <a:t>Woman - female identifying, she/her pronouns (includes transgender women)</a:t>
            </a:r>
            <a:endParaRPr sz="1750">
              <a:solidFill>
                <a:srgbClr val="000000"/>
              </a:solidFill>
            </a:endParaRPr>
          </a:p>
          <a:p>
            <a:pPr indent="-331390" lvl="0" marL="457200" rtl="0" algn="l">
              <a:spcBef>
                <a:spcPts val="0"/>
              </a:spcBef>
              <a:spcAft>
                <a:spcPts val="0"/>
              </a:spcAft>
              <a:buClr>
                <a:srgbClr val="000000"/>
              </a:buClr>
              <a:buSzPct val="100000"/>
              <a:buChar char="●"/>
            </a:pPr>
            <a:r>
              <a:rPr lang="en" sz="1750">
                <a:solidFill>
                  <a:srgbClr val="000000"/>
                </a:solidFill>
              </a:rPr>
              <a:t>Man - male identifying, he/his pronouns (includes transgender men)</a:t>
            </a:r>
            <a:endParaRPr sz="1750">
              <a:solidFill>
                <a:srgbClr val="000000"/>
              </a:solidFill>
            </a:endParaRPr>
          </a:p>
          <a:p>
            <a:pPr indent="-331390" lvl="0" marL="457200" rtl="0" algn="l">
              <a:spcBef>
                <a:spcPts val="0"/>
              </a:spcBef>
              <a:spcAft>
                <a:spcPts val="0"/>
              </a:spcAft>
              <a:buClr>
                <a:srgbClr val="000000"/>
              </a:buClr>
              <a:buSzPct val="100000"/>
              <a:buChar char="●"/>
            </a:pPr>
            <a:r>
              <a:rPr lang="en" sz="1750">
                <a:solidFill>
                  <a:srgbClr val="000000"/>
                </a:solidFill>
              </a:rPr>
              <a:t>Nonbinary - identifying as neither, both, or other, with mixed use of pronouns or use of different pronouns</a:t>
            </a:r>
            <a:endParaRPr sz="1750">
              <a:solidFill>
                <a:srgbClr val="000000"/>
              </a:solidFill>
            </a:endParaRPr>
          </a:p>
          <a:p>
            <a:pPr indent="0" lvl="0" marL="457200" rtl="0" algn="l">
              <a:spcBef>
                <a:spcPts val="0"/>
              </a:spcBef>
              <a:spcAft>
                <a:spcPts val="0"/>
              </a:spcAft>
              <a:buNone/>
            </a:pPr>
            <a:r>
              <a:rPr lang="en" sz="1250">
                <a:solidFill>
                  <a:srgbClr val="000000"/>
                </a:solidFill>
              </a:rPr>
              <a:t>Source: </a:t>
            </a:r>
            <a:r>
              <a:rPr lang="en" sz="1250" u="sng">
                <a:solidFill>
                  <a:schemeClr val="hlink"/>
                </a:solidFill>
                <a:hlinkClick r:id="rId3"/>
              </a:rPr>
              <a:t>American Psychological Association</a:t>
            </a:r>
            <a:r>
              <a:rPr lang="en" sz="1250">
                <a:solidFill>
                  <a:srgbClr val="000000"/>
                </a:solidFill>
              </a:rPr>
              <a:t> </a:t>
            </a:r>
            <a:br>
              <a:rPr lang="en" sz="1250">
                <a:solidFill>
                  <a:srgbClr val="000000"/>
                </a:solidFill>
              </a:rPr>
            </a:br>
            <a:endParaRPr sz="1350">
              <a:solidFill>
                <a:srgbClr val="000000"/>
              </a:solidFill>
            </a:endParaRPr>
          </a:p>
          <a:p>
            <a:pPr indent="0" lvl="0" marL="0" rtl="0" algn="l">
              <a:lnSpc>
                <a:spcPct val="100000"/>
              </a:lnSpc>
              <a:spcBef>
                <a:spcPts val="1000"/>
              </a:spcBef>
              <a:spcAft>
                <a:spcPts val="0"/>
              </a:spcAft>
              <a:buNone/>
            </a:pPr>
            <a:r>
              <a:rPr lang="en" sz="2800">
                <a:solidFill>
                  <a:srgbClr val="000000"/>
                </a:solidFill>
              </a:rPr>
              <a:t>Defining Authors</a:t>
            </a:r>
            <a:endParaRPr sz="1750">
              <a:solidFill>
                <a:srgbClr val="000000"/>
              </a:solidFill>
            </a:endParaRPr>
          </a:p>
          <a:p>
            <a:pPr indent="-322580" lvl="0" marL="457200" rtl="0" algn="l">
              <a:spcBef>
                <a:spcPts val="0"/>
              </a:spcBef>
              <a:spcAft>
                <a:spcPts val="0"/>
              </a:spcAft>
              <a:buClr>
                <a:srgbClr val="000000"/>
              </a:buClr>
              <a:buSzPct val="100000"/>
              <a:buChar char="●"/>
            </a:pPr>
            <a:r>
              <a:rPr lang="en" sz="1600">
                <a:solidFill>
                  <a:srgbClr val="000000"/>
                </a:solidFill>
              </a:rPr>
              <a:t>Composer, arranger, editor, transcriber </a:t>
            </a:r>
            <a:endParaRPr>
              <a:solidFill>
                <a:srgbClr val="00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Trends at Different Levels</a:t>
            </a:r>
            <a:endParaRPr/>
          </a:p>
        </p:txBody>
      </p:sp>
      <p:sp>
        <p:nvSpPr>
          <p:cNvPr id="121" name="Google Shape;121;p2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27025" lvl="0" marL="457200" rtl="0" algn="l">
              <a:spcBef>
                <a:spcPts val="0"/>
              </a:spcBef>
              <a:spcAft>
                <a:spcPts val="0"/>
              </a:spcAft>
              <a:buClr>
                <a:srgbClr val="000000"/>
              </a:buClr>
              <a:buSzPts val="1550"/>
              <a:buAutoNum type="arabicPeriod"/>
            </a:pPr>
            <a:r>
              <a:rPr lang="en" sz="1550">
                <a:solidFill>
                  <a:srgbClr val="000000"/>
                </a:solidFill>
              </a:rPr>
              <a:t>High School All-State Performances</a:t>
            </a:r>
            <a:br>
              <a:rPr lang="en" sz="1550">
                <a:solidFill>
                  <a:srgbClr val="000000"/>
                </a:solidFill>
              </a:rPr>
            </a:br>
            <a:endParaRPr sz="1550">
              <a:solidFill>
                <a:srgbClr val="000000"/>
              </a:solidFill>
            </a:endParaRPr>
          </a:p>
          <a:p>
            <a:pPr indent="-327025" lvl="0" marL="457200" rtl="0" algn="l">
              <a:spcBef>
                <a:spcPts val="0"/>
              </a:spcBef>
              <a:spcAft>
                <a:spcPts val="0"/>
              </a:spcAft>
              <a:buClr>
                <a:srgbClr val="000000"/>
              </a:buClr>
              <a:buSzPts val="1550"/>
              <a:buAutoNum type="arabicPeriod"/>
            </a:pPr>
            <a:r>
              <a:rPr lang="en" sz="1550">
                <a:solidFill>
                  <a:srgbClr val="000000"/>
                </a:solidFill>
              </a:rPr>
              <a:t>ACDA Conference </a:t>
            </a:r>
            <a:r>
              <a:rPr lang="en" sz="1550">
                <a:solidFill>
                  <a:srgbClr val="000000"/>
                </a:solidFill>
              </a:rPr>
              <a:t>C</a:t>
            </a:r>
            <a:r>
              <a:rPr lang="en" sz="1550">
                <a:solidFill>
                  <a:srgbClr val="000000"/>
                </a:solidFill>
              </a:rPr>
              <a:t>ollegiate-level Performances</a:t>
            </a:r>
            <a:endParaRPr sz="1550">
              <a:solidFill>
                <a:srgbClr val="000000"/>
              </a:solidFill>
            </a:endParaRPr>
          </a:p>
          <a:p>
            <a:pPr indent="0" lvl="0" marL="0" rtl="0" algn="l">
              <a:spcBef>
                <a:spcPts val="1200"/>
              </a:spcBef>
              <a:spcAft>
                <a:spcPts val="0"/>
              </a:spcAft>
              <a:buNone/>
            </a:pPr>
            <a:r>
              <a:rPr lang="en" sz="1550">
                <a:solidFill>
                  <a:srgbClr val="000000"/>
                </a:solidFill>
              </a:rPr>
              <a:t>Implicit Value Judgement for Works Selected</a:t>
            </a:r>
            <a:endParaRPr sz="1550">
              <a:solidFill>
                <a:srgbClr val="000000"/>
              </a:solidFill>
            </a:endParaRPr>
          </a:p>
          <a:p>
            <a:pPr indent="0" lvl="0" marL="0" rtl="0" algn="l">
              <a:spcBef>
                <a:spcPts val="1200"/>
              </a:spcBef>
              <a:spcAft>
                <a:spcPts val="1200"/>
              </a:spcAft>
              <a:buNone/>
            </a:pPr>
            <a:r>
              <a:rPr lang="en" sz="1550">
                <a:solidFill>
                  <a:srgbClr val="000000"/>
                </a:solidFill>
              </a:rPr>
              <a:t>Programs → Curriculum → Contexts and Perspectives for students, performers, and audiences → Amplification of voice and perspective</a:t>
            </a:r>
            <a:endParaRPr sz="1550">
              <a:solidFill>
                <a:srgbClr val="00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Research Question:</a:t>
            </a:r>
            <a:endParaRPr/>
          </a:p>
        </p:txBody>
      </p:sp>
      <p:sp>
        <p:nvSpPr>
          <p:cNvPr id="127" name="Google Shape;127;p2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600">
                <a:solidFill>
                  <a:srgbClr val="000000"/>
                </a:solidFill>
                <a:latin typeface="Arial"/>
                <a:ea typeface="Arial"/>
                <a:cs typeface="Arial"/>
                <a:sym typeface="Arial"/>
              </a:rPr>
              <a:t>I</a:t>
            </a:r>
            <a:r>
              <a:rPr lang="en" sz="1600">
                <a:solidFill>
                  <a:srgbClr val="000000"/>
                </a:solidFill>
                <a:latin typeface="Arial"/>
                <a:ea typeface="Arial"/>
                <a:cs typeface="Arial"/>
                <a:sym typeface="Arial"/>
              </a:rPr>
              <a:t>n what ways have high school all-state honor choirs and ACDA collegiate performances amplified woman authors (composer, arrangers, transcribers, and editors) through programming?</a:t>
            </a:r>
            <a:endParaRPr sz="16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6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600">
                <a:solidFill>
                  <a:srgbClr val="000000"/>
                </a:solidFill>
                <a:latin typeface="Arial"/>
                <a:ea typeface="Arial"/>
                <a:cs typeface="Arial"/>
                <a:sym typeface="Arial"/>
              </a:rPr>
              <a:t>Institute for Composer Diversity Guiding Metrics:</a:t>
            </a:r>
            <a:endParaRPr sz="1600">
              <a:solidFill>
                <a:srgbClr val="000000"/>
              </a:solidFill>
              <a:latin typeface="Arial"/>
              <a:ea typeface="Arial"/>
              <a:cs typeface="Arial"/>
              <a:sym typeface="Arial"/>
            </a:endParaRPr>
          </a:p>
          <a:p>
            <a:pPr indent="0" lvl="0" marL="0" rtl="0" algn="l">
              <a:spcBef>
                <a:spcPts val="0"/>
              </a:spcBef>
              <a:spcAft>
                <a:spcPts val="0"/>
              </a:spcAft>
              <a:buNone/>
            </a:pPr>
            <a:r>
              <a:t/>
            </a:r>
            <a:endParaRPr sz="1600">
              <a:solidFill>
                <a:srgbClr val="000000"/>
              </a:solidFill>
            </a:endParaRPr>
          </a:p>
          <a:p>
            <a:pPr indent="-330200" lvl="0" marL="457200" rtl="0" algn="l">
              <a:spcBef>
                <a:spcPts val="1200"/>
              </a:spcBef>
              <a:spcAft>
                <a:spcPts val="0"/>
              </a:spcAft>
              <a:buClr>
                <a:srgbClr val="000000"/>
              </a:buClr>
              <a:buSzPts val="1600"/>
              <a:buChar char="●"/>
            </a:pPr>
            <a:r>
              <a:rPr lang="en" sz="1600">
                <a:solidFill>
                  <a:srgbClr val="000000"/>
                </a:solidFill>
              </a:rPr>
              <a:t>25-35% living composers</a:t>
            </a:r>
            <a:endParaRPr sz="1600">
              <a:solidFill>
                <a:srgbClr val="000000"/>
              </a:solidFill>
            </a:endParaRPr>
          </a:p>
          <a:p>
            <a:pPr indent="-330200" lvl="0" marL="457200" rtl="0" algn="l">
              <a:spcBef>
                <a:spcPts val="0"/>
              </a:spcBef>
              <a:spcAft>
                <a:spcPts val="0"/>
              </a:spcAft>
              <a:buClr>
                <a:srgbClr val="000000"/>
              </a:buClr>
              <a:buSzPts val="1600"/>
              <a:buChar char="●"/>
            </a:pPr>
            <a:r>
              <a:rPr b="1" lang="en" sz="1600">
                <a:solidFill>
                  <a:srgbClr val="000000"/>
                </a:solidFill>
              </a:rPr>
              <a:t>15-25% women composers</a:t>
            </a:r>
            <a:endParaRPr b="1" sz="1600">
              <a:solidFill>
                <a:srgbClr val="000000"/>
              </a:solidFill>
            </a:endParaRPr>
          </a:p>
          <a:p>
            <a:pPr indent="-330200" lvl="0" marL="457200" rtl="0" algn="l">
              <a:spcBef>
                <a:spcPts val="0"/>
              </a:spcBef>
              <a:spcAft>
                <a:spcPts val="0"/>
              </a:spcAft>
              <a:buClr>
                <a:srgbClr val="000000"/>
              </a:buClr>
              <a:buSzPts val="1600"/>
              <a:buChar char="●"/>
            </a:pPr>
            <a:r>
              <a:rPr lang="en" sz="1600">
                <a:solidFill>
                  <a:srgbClr val="000000"/>
                </a:solidFill>
              </a:rPr>
              <a:t>15-25% composers from underrepresented heritages</a:t>
            </a:r>
            <a:endParaRPr sz="1600">
              <a:solidFill>
                <a:srgbClr val="000000"/>
              </a:solidFill>
              <a:latin typeface="Arial"/>
              <a:ea typeface="Arial"/>
              <a:cs typeface="Arial"/>
              <a:sym typeface="Arial"/>
            </a:endParaRPr>
          </a:p>
          <a:p>
            <a:pPr indent="0" lvl="0" marL="0" rtl="0" algn="l">
              <a:spcBef>
                <a:spcPts val="1200"/>
              </a:spcBef>
              <a:spcAft>
                <a:spcPts val="0"/>
              </a:spcAft>
              <a:buNone/>
            </a:pPr>
            <a:r>
              <a:t/>
            </a:r>
            <a:endParaRPr sz="1600"/>
          </a:p>
          <a:p>
            <a:pPr indent="0" lvl="0" marL="0" rtl="0" algn="l">
              <a:spcBef>
                <a:spcPts val="1200"/>
              </a:spcBef>
              <a:spcAft>
                <a:spcPts val="0"/>
              </a:spcAft>
              <a:buNone/>
            </a:pPr>
            <a:r>
              <a:t/>
            </a:r>
            <a:endParaRPr sz="1600"/>
          </a:p>
          <a:p>
            <a:pPr indent="0" lvl="0" marL="0" rtl="0" algn="l">
              <a:spcBef>
                <a:spcPts val="1200"/>
              </a:spcBef>
              <a:spcAft>
                <a:spcPts val="1200"/>
              </a:spcAft>
              <a:buNone/>
            </a:pPr>
            <a:r>
              <a:t/>
            </a:r>
            <a:endParaRPr sz="16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4"/>
          <p:cNvSpPr txBox="1"/>
          <p:nvPr>
            <p:ph type="title"/>
          </p:nvPr>
        </p:nvSpPr>
        <p:spPr>
          <a:xfrm>
            <a:off x="510450" y="2057400"/>
            <a:ext cx="8123100" cy="7788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High School Performance Trends</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